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81" r:id="rId5"/>
    <p:sldId id="280" r:id="rId6"/>
    <p:sldId id="279" r:id="rId7"/>
    <p:sldId id="278" r:id="rId8"/>
    <p:sldId id="277" r:id="rId9"/>
    <p:sldId id="276" r:id="rId10"/>
    <p:sldId id="275" r:id="rId11"/>
    <p:sldId id="298" r:id="rId12"/>
    <p:sldId id="274" r:id="rId13"/>
    <p:sldId id="273" r:id="rId14"/>
    <p:sldId id="272" r:id="rId15"/>
    <p:sldId id="271" r:id="rId16"/>
    <p:sldId id="270" r:id="rId17"/>
    <p:sldId id="269" r:id="rId18"/>
    <p:sldId id="299" r:id="rId19"/>
    <p:sldId id="268" r:id="rId20"/>
    <p:sldId id="267" r:id="rId21"/>
    <p:sldId id="265" r:id="rId22"/>
    <p:sldId id="264" r:id="rId23"/>
    <p:sldId id="300" r:id="rId24"/>
    <p:sldId id="263" r:id="rId25"/>
    <p:sldId id="262" r:id="rId26"/>
    <p:sldId id="301" r:id="rId27"/>
    <p:sldId id="261" r:id="rId28"/>
    <p:sldId id="282" r:id="rId29"/>
    <p:sldId id="283" r:id="rId30"/>
    <p:sldId id="297" r:id="rId31"/>
    <p:sldId id="296" r:id="rId32"/>
    <p:sldId id="295" r:id="rId33"/>
    <p:sldId id="266" r:id="rId34"/>
    <p:sldId id="302" r:id="rId35"/>
    <p:sldId id="294" r:id="rId36"/>
    <p:sldId id="293" r:id="rId37"/>
    <p:sldId id="292" r:id="rId38"/>
    <p:sldId id="291" r:id="rId39"/>
    <p:sldId id="290" r:id="rId40"/>
    <p:sldId id="289" r:id="rId41"/>
    <p:sldId id="288" r:id="rId42"/>
    <p:sldId id="287" r:id="rId43"/>
    <p:sldId id="286" r:id="rId44"/>
    <p:sldId id="285" r:id="rId45"/>
    <p:sldId id="284" r:id="rId46"/>
    <p:sldId id="260"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4" d="100"/>
          <a:sy n="94" d="100"/>
        </p:scale>
        <p:origin x="-47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3C07AD-5AE9-438D-84E1-782A6B7A5FE3}" type="datetimeFigureOut">
              <a:rPr lang="en-US" smtClean="0"/>
              <a:pPr/>
              <a:t>12/14/2020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C07AD-5AE9-438D-84E1-782A6B7A5FE3}" type="datetimeFigureOut">
              <a:rPr lang="en-US" smtClean="0"/>
              <a:pPr/>
              <a:t>12/14/2020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C07AD-5AE9-438D-84E1-782A6B7A5FE3}" type="datetimeFigureOut">
              <a:rPr lang="en-US" smtClean="0"/>
              <a:pPr/>
              <a:t>12/14/2020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C07AD-5AE9-438D-84E1-782A6B7A5FE3}" type="datetimeFigureOut">
              <a:rPr lang="en-US" smtClean="0"/>
              <a:pPr/>
              <a:t>12/14/2020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3C07AD-5AE9-438D-84E1-782A6B7A5FE3}" type="datetimeFigureOut">
              <a:rPr lang="en-US" smtClean="0"/>
              <a:pPr/>
              <a:t>12/14/2020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3C07AD-5AE9-438D-84E1-782A6B7A5FE3}" type="datetimeFigureOut">
              <a:rPr lang="en-US" smtClean="0"/>
              <a:pPr/>
              <a:t>12/14/2020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3C07AD-5AE9-438D-84E1-782A6B7A5FE3}" type="datetimeFigureOut">
              <a:rPr lang="en-US" smtClean="0"/>
              <a:pPr/>
              <a:t>12/14/2020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3C07AD-5AE9-438D-84E1-782A6B7A5FE3}" type="datetimeFigureOut">
              <a:rPr lang="en-US" smtClean="0"/>
              <a:pPr/>
              <a:t>12/14/2020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C07AD-5AE9-438D-84E1-782A6B7A5FE3}" type="datetimeFigureOut">
              <a:rPr lang="en-US" smtClean="0"/>
              <a:pPr/>
              <a:t>12/14/2020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C07AD-5AE9-438D-84E1-782A6B7A5FE3}" type="datetimeFigureOut">
              <a:rPr lang="en-US" smtClean="0"/>
              <a:pPr/>
              <a:t>12/14/2020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C07AD-5AE9-438D-84E1-782A6B7A5FE3}" type="datetimeFigureOut">
              <a:rPr lang="en-US" smtClean="0"/>
              <a:pPr/>
              <a:t>12/14/2020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8117D0-ED87-4D39-8B67-F81975B1E1E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C07AD-5AE9-438D-84E1-782A6B7A5FE3}" type="datetimeFigureOut">
              <a:rPr lang="en-US" smtClean="0"/>
              <a:pPr/>
              <a:t>12/14/2020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8117D0-ED87-4D39-8B67-F81975B1E1E4}"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5" name="Rectangle 1"/>
          <p:cNvSpPr>
            <a:spLocks noChangeArrowheads="1"/>
          </p:cNvSpPr>
          <p:nvPr/>
        </p:nvSpPr>
        <p:spPr bwMode="auto">
          <a:xfrm>
            <a:off x="304800" y="228600"/>
            <a:ext cx="8077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strike="noStrike" cap="all" normalizeH="0" baseline="0" dirty="0" smtClean="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ea typeface="Times New Roman" pitchFamily="18" charset="0"/>
                <a:cs typeface="Times New Roman" pitchFamily="18" charset="0"/>
              </a:rPr>
              <a:t>US06dMIC26</a:t>
            </a:r>
            <a:endParaRPr kumimoji="0" lang="en-US" sz="2800" b="1" i="0" strike="noStrike" cap="all" normalizeH="0" baseline="0" dirty="0" smtClean="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strike="noStrike" cap="all" normalizeH="0" baseline="0" dirty="0" smtClean="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ea typeface="Times New Roman" pitchFamily="18" charset="0"/>
                <a:cs typeface="Times New Roman" pitchFamily="18" charset="0"/>
              </a:rPr>
              <a:t>Applied Medical Technology &amp; clinical management</a:t>
            </a:r>
            <a:endParaRPr kumimoji="0" lang="en-US" sz="2800" b="1" i="0" strike="noStrike" cap="all" normalizeH="0" baseline="0" dirty="0" smtClean="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cs typeface="Arial" pitchFamily="34" charset="0"/>
            </a:endParaRPr>
          </a:p>
        </p:txBody>
      </p:sp>
      <p:sp>
        <p:nvSpPr>
          <p:cNvPr id="1026" name="Rectangle 2"/>
          <p:cNvSpPr>
            <a:spLocks noChangeArrowheads="1"/>
          </p:cNvSpPr>
          <p:nvPr/>
        </p:nvSpPr>
        <p:spPr bwMode="auto">
          <a:xfrm>
            <a:off x="228600" y="1752600"/>
            <a:ext cx="85344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en-US" sz="2400" b="1" i="0" u="none" strike="noStrike" cap="none" normalizeH="0" baseline="0" dirty="0" smtClean="0">
                <a:ln>
                  <a:noFill/>
                </a:ln>
                <a:solidFill>
                  <a:schemeClr val="bg1"/>
                </a:solidFill>
                <a:effectLst/>
                <a:latin typeface="+mj-lt"/>
                <a:ea typeface="Times New Roman" pitchFamily="18" charset="0"/>
                <a:cs typeface="Times New Roman" pitchFamily="18" charset="0"/>
              </a:rPr>
              <a:t>UNIT-2</a:t>
            </a:r>
            <a:r>
              <a:rPr kumimoji="0" lang="en-US" sz="2400" b="0" i="0" u="none" strike="noStrike" cap="none" normalizeH="0" baseline="0" dirty="0" smtClean="0">
                <a:ln>
                  <a:noFill/>
                </a:ln>
                <a:solidFill>
                  <a:schemeClr val="bg1"/>
                </a:solidFill>
                <a:effectLst/>
                <a:latin typeface="+mj-lt"/>
                <a:ea typeface="Times New Roman" pitchFamily="18" charset="0"/>
                <a:cs typeface="Times New Roman" pitchFamily="18" charset="0"/>
              </a:rPr>
              <a:t>: </a:t>
            </a:r>
            <a:r>
              <a:rPr kumimoji="0" lang="en-US" sz="2400" b="1" i="0" u="none" strike="noStrike" cap="none" normalizeH="0" baseline="0" dirty="0" smtClean="0">
                <a:ln>
                  <a:noFill/>
                </a:ln>
                <a:solidFill>
                  <a:schemeClr val="bg1"/>
                </a:solidFill>
                <a:effectLst/>
                <a:latin typeface="+mj-lt"/>
                <a:ea typeface="Times New Roman" pitchFamily="18" charset="0"/>
                <a:cs typeface="Times New Roman" pitchFamily="18" charset="0"/>
              </a:rPr>
              <a:t> </a:t>
            </a:r>
            <a:r>
              <a:rPr lang="en-US" sz="2400" b="1" dirty="0">
                <a:solidFill>
                  <a:schemeClr val="bg1"/>
                </a:solidFill>
                <a:latin typeface="+mj-lt"/>
              </a:rPr>
              <a:t>Techniques in Clinical Microbiology</a:t>
            </a:r>
            <a:endParaRPr kumimoji="0" lang="en-US" sz="2400" b="0" i="0" u="none" strike="noStrike" cap="none" normalizeH="0" baseline="0" dirty="0" smtClean="0">
              <a:ln>
                <a:noFill/>
              </a:ln>
              <a:solidFill>
                <a:schemeClr val="bg1"/>
              </a:solidFill>
              <a:effectLst/>
              <a:latin typeface="+mj-lt"/>
              <a:cs typeface="Arial" pitchFamily="34" charset="0"/>
            </a:endParaRPr>
          </a:p>
          <a:p>
            <a:pPr algn="just" eaLnBrk="0" fontAlgn="base" hangingPunct="0">
              <a:spcBef>
                <a:spcPct val="0"/>
              </a:spcBef>
              <a:spcAft>
                <a:spcPct val="0"/>
              </a:spcAft>
              <a:buFont typeface="Arial" pitchFamily="34" charset="0"/>
              <a:buChar char="•"/>
            </a:pPr>
            <a:r>
              <a:rPr kumimoji="0" lang="en-US" sz="2400" b="0" i="0" u="none" strike="noStrike" cap="none" normalizeH="0" baseline="0" dirty="0" smtClean="0">
                <a:ln>
                  <a:noFill/>
                </a:ln>
                <a:solidFill>
                  <a:schemeClr val="bg1"/>
                </a:solidFill>
                <a:effectLst/>
                <a:latin typeface="+mj-lt"/>
                <a:ea typeface="Times New Roman" pitchFamily="18" charset="0"/>
                <a:cs typeface="Times New Roman" pitchFamily="18" charset="0"/>
              </a:rPr>
              <a:t>   </a:t>
            </a:r>
            <a:r>
              <a:rPr lang="en-US" sz="2400" dirty="0">
                <a:solidFill>
                  <a:schemeClr val="bg1"/>
                </a:solidFill>
                <a:latin typeface="+mj-lt"/>
              </a:rPr>
              <a:t>Complement fixation </a:t>
            </a:r>
            <a:r>
              <a:rPr lang="en-US" sz="2400" dirty="0" smtClean="0">
                <a:solidFill>
                  <a:schemeClr val="bg1"/>
                </a:solidFill>
                <a:latin typeface="+mj-lt"/>
              </a:rPr>
              <a:t>reaction</a:t>
            </a:r>
            <a:r>
              <a:rPr lang="en-US" sz="2400" dirty="0">
                <a:solidFill>
                  <a:schemeClr val="bg1"/>
                </a:solidFill>
                <a:latin typeface="+mj-lt"/>
              </a:rPr>
              <a:t> </a:t>
            </a:r>
            <a:r>
              <a:rPr lang="en-US" sz="2400" dirty="0" smtClean="0">
                <a:solidFill>
                  <a:schemeClr val="bg1"/>
                </a:solidFill>
                <a:latin typeface="+mj-lt"/>
                <a:ea typeface="Times New Roman" pitchFamily="18" charset="0"/>
                <a:cs typeface="Times New Roman" pitchFamily="18" charset="0"/>
              </a:rPr>
              <a:t> </a:t>
            </a:r>
            <a:r>
              <a:rPr kumimoji="0" lang="en-US" sz="2400" b="0" i="0" u="none" strike="noStrike" cap="none" normalizeH="0" baseline="0" dirty="0" smtClean="0">
                <a:ln>
                  <a:noFill/>
                </a:ln>
                <a:solidFill>
                  <a:schemeClr val="bg1"/>
                </a:solidFill>
                <a:effectLst/>
                <a:latin typeface="+mj-lt"/>
                <a:ea typeface="Times New Roman" pitchFamily="18" charset="0"/>
                <a:cs typeface="Times New Roman" pitchFamily="18" charset="0"/>
              </a:rPr>
              <a:t>- </a:t>
            </a:r>
            <a:r>
              <a:rPr kumimoji="0" lang="en-US" sz="2400" b="1" i="0" u="none" strike="noStrike" cap="none" normalizeH="0" baseline="0" dirty="0" smtClean="0">
                <a:ln>
                  <a:noFill/>
                </a:ln>
                <a:solidFill>
                  <a:srgbClr val="C00000"/>
                </a:solidFill>
                <a:effectLst/>
                <a:latin typeface="+mj-lt"/>
                <a:ea typeface="Times New Roman" pitchFamily="18" charset="0"/>
                <a:cs typeface="Times New Roman" pitchFamily="18" charset="0"/>
              </a:rPr>
              <a:t>Page no. 112-113</a:t>
            </a:r>
            <a:endParaRPr kumimoji="0" lang="en-US" sz="2400" b="1" i="0" u="none" strike="noStrike" cap="none" normalizeH="0" baseline="0" dirty="0" smtClean="0">
              <a:ln>
                <a:noFill/>
              </a:ln>
              <a:solidFill>
                <a:srgbClr val="C00000"/>
              </a:solidFill>
              <a:effectLst/>
              <a:latin typeface="+mj-lt"/>
              <a:cs typeface="Arial" pitchFamily="34" charset="0"/>
            </a:endParaRPr>
          </a:p>
          <a:p>
            <a:pPr lvl="0" algn="just" eaLnBrk="0" fontAlgn="base" hangingPunct="0">
              <a:spcBef>
                <a:spcPct val="0"/>
              </a:spcBef>
              <a:spcAft>
                <a:spcPct val="0"/>
              </a:spcAft>
              <a:buFont typeface="Arial" pitchFamily="34" charset="0"/>
              <a:buChar char="•"/>
            </a:pPr>
            <a:r>
              <a:rPr kumimoji="0" lang="en-US" sz="2400" b="0" i="0" u="none" strike="noStrike" cap="none" normalizeH="0" baseline="0" dirty="0" smtClean="0">
                <a:ln>
                  <a:noFill/>
                </a:ln>
                <a:solidFill>
                  <a:schemeClr val="bg1"/>
                </a:solidFill>
                <a:effectLst/>
                <a:latin typeface="+mj-lt"/>
                <a:ea typeface="Times New Roman" pitchFamily="18" charset="0"/>
                <a:cs typeface="Times New Roman" pitchFamily="18" charset="0"/>
              </a:rPr>
              <a:t>   </a:t>
            </a:r>
            <a:r>
              <a:rPr lang="en-US" sz="2400" dirty="0" smtClean="0">
                <a:solidFill>
                  <a:schemeClr val="bg1"/>
                </a:solidFill>
                <a:latin typeface="+mj-lt"/>
              </a:rPr>
              <a:t>Immunofluorescence</a:t>
            </a:r>
            <a:r>
              <a:rPr lang="en-US" sz="2400" dirty="0">
                <a:solidFill>
                  <a:schemeClr val="bg1"/>
                </a:solidFill>
                <a:latin typeface="+mj-lt"/>
                <a:cs typeface="Times New Roman" pitchFamily="18" charset="0"/>
              </a:rPr>
              <a:t> </a:t>
            </a:r>
            <a:r>
              <a:rPr kumimoji="0" lang="en-US" sz="2400" b="0" i="0" u="none" strike="noStrike" cap="none" normalizeH="0" baseline="0" dirty="0" smtClean="0">
                <a:ln>
                  <a:noFill/>
                </a:ln>
                <a:solidFill>
                  <a:schemeClr val="bg1"/>
                </a:solidFill>
                <a:effectLst/>
                <a:latin typeface="+mj-lt"/>
                <a:ea typeface="Times New Roman" pitchFamily="18" charset="0"/>
                <a:cs typeface="Times New Roman" pitchFamily="18" charset="0"/>
              </a:rPr>
              <a:t>- </a:t>
            </a:r>
            <a:r>
              <a:rPr kumimoji="0" lang="en-US" sz="2400" b="1" i="0" u="none" strike="noStrike" cap="none" normalizeH="0" baseline="0" dirty="0" smtClean="0">
                <a:ln>
                  <a:noFill/>
                </a:ln>
                <a:solidFill>
                  <a:srgbClr val="C00000"/>
                </a:solidFill>
                <a:effectLst/>
                <a:latin typeface="+mj-lt"/>
                <a:ea typeface="Times New Roman" pitchFamily="18" charset="0"/>
                <a:cs typeface="Times New Roman" pitchFamily="18" charset="0"/>
              </a:rPr>
              <a:t>Page no. 118-119</a:t>
            </a:r>
            <a:endParaRPr kumimoji="0" lang="en-US" sz="2400" b="1" i="0" u="none" strike="noStrike" cap="none" normalizeH="0" baseline="0" dirty="0" smtClean="0">
              <a:ln>
                <a:noFill/>
              </a:ln>
              <a:solidFill>
                <a:srgbClr val="C00000"/>
              </a:solidFill>
              <a:effectLst/>
              <a:latin typeface="+mj-lt"/>
              <a:cs typeface="Arial" pitchFamily="34" charset="0"/>
            </a:endParaRPr>
          </a:p>
          <a:p>
            <a:pPr lvl="0" algn="just" eaLnBrk="0" fontAlgn="base" hangingPunct="0">
              <a:spcBef>
                <a:spcPct val="0"/>
              </a:spcBef>
              <a:spcAft>
                <a:spcPct val="0"/>
              </a:spcAft>
              <a:buFont typeface="Arial" pitchFamily="34" charset="0"/>
              <a:buChar char="•"/>
            </a:pPr>
            <a:r>
              <a:rPr kumimoji="0" lang="en-US" sz="2400" b="0" i="0" u="none" strike="noStrike" cap="none" normalizeH="0" baseline="0" dirty="0" smtClean="0">
                <a:ln>
                  <a:noFill/>
                </a:ln>
                <a:solidFill>
                  <a:schemeClr val="bg1"/>
                </a:solidFill>
                <a:effectLst/>
                <a:latin typeface="+mj-lt"/>
                <a:ea typeface="Times New Roman" pitchFamily="18" charset="0"/>
                <a:cs typeface="Times New Roman" pitchFamily="18" charset="0"/>
              </a:rPr>
              <a:t>   </a:t>
            </a:r>
            <a:r>
              <a:rPr lang="en-US" sz="2400" dirty="0">
                <a:solidFill>
                  <a:schemeClr val="bg1"/>
                </a:solidFill>
                <a:latin typeface="+mj-lt"/>
              </a:rPr>
              <a:t>Enzyme linked immunosorbent assay (ELISA</a:t>
            </a:r>
            <a:r>
              <a:rPr lang="en-US" sz="2400" dirty="0" smtClean="0">
                <a:solidFill>
                  <a:schemeClr val="bg1"/>
                </a:solidFill>
                <a:latin typeface="+mj-lt"/>
              </a:rPr>
              <a:t>)</a:t>
            </a:r>
            <a:r>
              <a:rPr kumimoji="0" lang="en-US" sz="2400" b="0" i="0" u="none" strike="noStrike" cap="none" normalizeH="0" baseline="0" dirty="0" smtClean="0">
                <a:ln>
                  <a:noFill/>
                </a:ln>
                <a:solidFill>
                  <a:schemeClr val="bg1"/>
                </a:solidFill>
                <a:effectLst/>
                <a:latin typeface="+mj-l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tabLst/>
            </a:pPr>
            <a:r>
              <a:rPr lang="en-US" sz="2400" dirty="0">
                <a:solidFill>
                  <a:schemeClr val="bg1"/>
                </a:solidFill>
                <a:latin typeface="+mj-lt"/>
                <a:ea typeface="Times New Roman" pitchFamily="18" charset="0"/>
                <a:cs typeface="Times New Roman" pitchFamily="18" charset="0"/>
              </a:rPr>
              <a:t> </a:t>
            </a:r>
            <a:r>
              <a:rPr lang="en-US" sz="2400" dirty="0" smtClean="0">
                <a:solidFill>
                  <a:schemeClr val="bg1"/>
                </a:solidFill>
                <a:latin typeface="+mj-lt"/>
                <a:ea typeface="Times New Roman" pitchFamily="18" charset="0"/>
                <a:cs typeface="Times New Roman" pitchFamily="18" charset="0"/>
              </a:rPr>
              <a:t>   - </a:t>
            </a:r>
            <a:r>
              <a:rPr kumimoji="0" lang="en-US" sz="2400" b="1" i="0" u="none" strike="noStrike" cap="none" normalizeH="0" baseline="0" dirty="0" smtClean="0">
                <a:ln>
                  <a:noFill/>
                </a:ln>
                <a:solidFill>
                  <a:srgbClr val="C00000"/>
                </a:solidFill>
                <a:effectLst/>
                <a:latin typeface="+mj-lt"/>
                <a:ea typeface="Times New Roman" pitchFamily="18" charset="0"/>
                <a:cs typeface="Times New Roman" pitchFamily="18" charset="0"/>
              </a:rPr>
              <a:t>Page no. 116-117</a:t>
            </a:r>
            <a:endParaRPr kumimoji="0" lang="en-US" sz="2400" b="1" i="0" u="none" strike="noStrike" cap="none" normalizeH="0" baseline="0" dirty="0" smtClean="0">
              <a:ln>
                <a:noFill/>
              </a:ln>
              <a:solidFill>
                <a:srgbClr val="C00000"/>
              </a:solidFill>
              <a:effectLst/>
              <a:latin typeface="+mj-lt"/>
              <a:cs typeface="Arial" pitchFamily="34" charset="0"/>
            </a:endParaRPr>
          </a:p>
          <a:p>
            <a:pPr lvl="0" algn="just" eaLnBrk="0" fontAlgn="base" hangingPunct="0">
              <a:spcBef>
                <a:spcPct val="0"/>
              </a:spcBef>
              <a:spcAft>
                <a:spcPct val="0"/>
              </a:spcAft>
              <a:buFont typeface="Arial" pitchFamily="34" charset="0"/>
              <a:buChar char="•"/>
            </a:pPr>
            <a:r>
              <a:rPr lang="en-US" sz="2400" dirty="0" smtClean="0">
                <a:solidFill>
                  <a:schemeClr val="bg1"/>
                </a:solidFill>
              </a:rPr>
              <a:t>   Western </a:t>
            </a:r>
            <a:r>
              <a:rPr lang="en-US" sz="2400" dirty="0">
                <a:solidFill>
                  <a:schemeClr val="bg1"/>
                </a:solidFill>
              </a:rPr>
              <a:t>blot</a:t>
            </a:r>
            <a:endParaRPr kumimoji="0" lang="en-US" sz="2400" b="0" i="0" u="none" strike="noStrike" cap="none" normalizeH="0" baseline="0" dirty="0" smtClean="0">
              <a:ln>
                <a:noFill/>
              </a:ln>
              <a:solidFill>
                <a:schemeClr val="bg1"/>
              </a:solidFill>
              <a:effectLst/>
              <a:latin typeface="+mj-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mj-lt"/>
                <a:ea typeface="Times New Roman" pitchFamily="18" charset="0"/>
                <a:cs typeface="Times New Roman" pitchFamily="18" charset="0"/>
              </a:rPr>
              <a:t>    - </a:t>
            </a:r>
            <a:r>
              <a:rPr kumimoji="0" lang="en-US" sz="2400" b="1" i="0" u="none" strike="noStrike" cap="none" normalizeH="0" baseline="0" dirty="0" smtClean="0">
                <a:ln>
                  <a:noFill/>
                </a:ln>
                <a:solidFill>
                  <a:srgbClr val="C00000"/>
                </a:solidFill>
                <a:effectLst/>
                <a:latin typeface="+mj-lt"/>
                <a:ea typeface="Times New Roman" pitchFamily="18" charset="0"/>
                <a:cs typeface="Times New Roman" pitchFamily="18" charset="0"/>
              </a:rPr>
              <a:t>Page no. 117-118</a:t>
            </a:r>
            <a:endParaRPr kumimoji="0" lang="en-US" sz="2400" b="1" i="0" u="none" strike="noStrike" cap="none" normalizeH="0" baseline="0" dirty="0" smtClean="0">
              <a:ln>
                <a:noFill/>
              </a:ln>
              <a:solidFill>
                <a:srgbClr val="C00000"/>
              </a:solidFill>
              <a:effectLst/>
              <a:latin typeface="+mj-lt"/>
              <a:cs typeface="Arial" pitchFamily="34" charset="0"/>
            </a:endParaRPr>
          </a:p>
          <a:p>
            <a:pPr lvl="0" algn="just" eaLnBrk="0" fontAlgn="base" hangingPunct="0">
              <a:spcBef>
                <a:spcPct val="0"/>
              </a:spcBef>
              <a:spcAft>
                <a:spcPct val="0"/>
              </a:spcAft>
              <a:buFont typeface="Arial" pitchFamily="34" charset="0"/>
              <a:buChar char="•"/>
            </a:pPr>
            <a:r>
              <a:rPr kumimoji="0" lang="en-US" sz="2400" b="0" i="0" u="none" strike="noStrike" cap="none" normalizeH="0" baseline="0" dirty="0" smtClean="0">
                <a:ln>
                  <a:noFill/>
                </a:ln>
                <a:solidFill>
                  <a:schemeClr val="bg1"/>
                </a:solidFill>
                <a:effectLst/>
                <a:latin typeface="+mj-lt"/>
                <a:ea typeface="Times New Roman" pitchFamily="18" charset="0"/>
                <a:cs typeface="Times New Roman" pitchFamily="18" charset="0"/>
              </a:rPr>
              <a:t>  </a:t>
            </a:r>
            <a:r>
              <a:rPr lang="en-US" sz="2400" dirty="0">
                <a:solidFill>
                  <a:schemeClr val="bg1"/>
                </a:solidFill>
              </a:rPr>
              <a:t>Recent advances in diagnostic microbiology</a:t>
            </a:r>
            <a:r>
              <a:rPr kumimoji="0" lang="en-US" sz="2400" i="0" u="none" strike="noStrike" cap="none" normalizeH="0" baseline="0" dirty="0" smtClean="0">
                <a:ln>
                  <a:noFill/>
                </a:ln>
                <a:solidFill>
                  <a:schemeClr val="bg1"/>
                </a:solidFill>
                <a:effectLst/>
                <a:latin typeface="+mj-lt"/>
                <a:ea typeface="Times New Roman" pitchFamily="18" charset="0"/>
                <a:cs typeface="Times New Roman" pitchFamily="18" charset="0"/>
              </a:rPr>
              <a:t>- </a:t>
            </a:r>
            <a:r>
              <a:rPr kumimoji="0" lang="en-US" sz="2400" b="1" i="0" u="none" strike="noStrike" cap="none" normalizeH="0" baseline="0" dirty="0" smtClean="0">
                <a:ln>
                  <a:noFill/>
                </a:ln>
                <a:solidFill>
                  <a:srgbClr val="C00000"/>
                </a:solidFill>
                <a:effectLst/>
                <a:latin typeface="+mj-lt"/>
                <a:ea typeface="Times New Roman" pitchFamily="18" charset="0"/>
                <a:cs typeface="Times New Roman" pitchFamily="18" charset="0"/>
              </a:rPr>
              <a:t>Page no. 663-665</a:t>
            </a:r>
            <a:r>
              <a:rPr lang="en-US" sz="2400" dirty="0" smtClean="0">
                <a:solidFill>
                  <a:schemeClr val="bg1"/>
                </a:solidFill>
                <a:ea typeface="Times New Roman" pitchFamily="18" charset="0"/>
                <a:cs typeface="Times New Roman" pitchFamily="18" charset="0"/>
              </a:rPr>
              <a:t> </a:t>
            </a:r>
          </a:p>
          <a:p>
            <a:pPr lvl="0" algn="just" eaLnBrk="0" fontAlgn="base" hangingPunct="0">
              <a:spcBef>
                <a:spcPct val="0"/>
              </a:spcBef>
              <a:spcAft>
                <a:spcPct val="0"/>
              </a:spcAft>
              <a:buFont typeface="Arial" pitchFamily="34" charset="0"/>
              <a:buChar char="•"/>
            </a:pPr>
            <a:r>
              <a:rPr lang="en-US" sz="2400" dirty="0" smtClean="0">
                <a:solidFill>
                  <a:schemeClr val="bg1"/>
                </a:solidFill>
                <a:cs typeface="Times New Roman" pitchFamily="18" charset="0"/>
              </a:rPr>
              <a:t>  </a:t>
            </a:r>
            <a:r>
              <a:rPr lang="en-US" sz="2400" dirty="0" smtClean="0">
                <a:solidFill>
                  <a:schemeClr val="bg1"/>
                </a:solidFill>
              </a:rPr>
              <a:t>Radio immunoassay (RIA)</a:t>
            </a:r>
            <a:r>
              <a:rPr lang="en-US" sz="2400" dirty="0" smtClean="0">
                <a:solidFill>
                  <a:schemeClr val="bg1"/>
                </a:solidFill>
                <a:ea typeface="Times New Roman" pitchFamily="18" charset="0"/>
                <a:cs typeface="Times New Roman" pitchFamily="18" charset="0"/>
              </a:rPr>
              <a:t>-</a:t>
            </a:r>
            <a:r>
              <a:rPr lang="en-US" sz="2400" b="1" dirty="0" smtClean="0">
                <a:solidFill>
                  <a:schemeClr val="bg1"/>
                </a:solidFill>
                <a:ea typeface="Times New Roman" pitchFamily="18" charset="0"/>
                <a:cs typeface="Times New Roman" pitchFamily="18" charset="0"/>
              </a:rPr>
              <a:t> </a:t>
            </a:r>
            <a:r>
              <a:rPr lang="en-US" sz="2400" b="1" dirty="0" smtClean="0">
                <a:solidFill>
                  <a:srgbClr val="C00000"/>
                </a:solidFill>
              </a:rPr>
              <a:t>Page</a:t>
            </a:r>
            <a:r>
              <a:rPr lang="en-US" sz="2400" b="1" dirty="0" smtClean="0">
                <a:solidFill>
                  <a:schemeClr val="bg1"/>
                </a:solidFill>
                <a:ea typeface="Times New Roman" pitchFamily="18" charset="0"/>
                <a:cs typeface="Times New Roman" pitchFamily="18" charset="0"/>
              </a:rPr>
              <a:t> </a:t>
            </a:r>
            <a:r>
              <a:rPr lang="en-US" sz="2400" b="1" dirty="0" smtClean="0">
                <a:solidFill>
                  <a:srgbClr val="C00000"/>
                </a:solidFill>
                <a:ea typeface="Times New Roman" pitchFamily="18" charset="0"/>
                <a:cs typeface="Times New Roman" pitchFamily="18" charset="0"/>
              </a:rPr>
              <a:t>no</a:t>
            </a:r>
            <a:r>
              <a:rPr lang="en-US" sz="2400" dirty="0" smtClean="0">
                <a:solidFill>
                  <a:schemeClr val="bg1"/>
                </a:solidFill>
                <a:ea typeface="Times New Roman" pitchFamily="18" charset="0"/>
                <a:cs typeface="Times New Roman" pitchFamily="18" charset="0"/>
              </a:rPr>
              <a:t>. </a:t>
            </a:r>
            <a:r>
              <a:rPr lang="en-US" sz="2400" b="1" dirty="0" smtClean="0">
                <a:solidFill>
                  <a:srgbClr val="C00000"/>
                </a:solidFill>
                <a:ea typeface="Times New Roman" pitchFamily="18" charset="0"/>
                <a:cs typeface="Times New Roman" pitchFamily="18" charset="0"/>
              </a:rPr>
              <a:t>114-115</a:t>
            </a:r>
            <a:endParaRPr lang="en-US" sz="2400" b="1" dirty="0" smtClean="0">
              <a:solidFill>
                <a:schemeClr val="bg1"/>
              </a:solidFill>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sz="2400" b="1" dirty="0" smtClean="0">
                <a:solidFill>
                  <a:srgbClr val="C00000"/>
                </a:solidFill>
                <a:latin typeface="+mj-lt"/>
                <a:ea typeface="Calibri" pitchFamily="34" charset="0"/>
                <a:cs typeface="Arial" pitchFamily="34" charset="0"/>
              </a:rPr>
              <a:t>     </a:t>
            </a:r>
            <a:r>
              <a:rPr kumimoji="0" lang="en-US" sz="2400" b="1" i="0" u="none" strike="noStrike" cap="none" normalizeH="0" baseline="0" dirty="0" smtClean="0">
                <a:ln>
                  <a:noFill/>
                </a:ln>
                <a:solidFill>
                  <a:srgbClr val="C00000"/>
                </a:solidFill>
                <a:effectLst/>
                <a:latin typeface="+mj-lt"/>
                <a:ea typeface="Calibri" pitchFamily="34" charset="0"/>
                <a:cs typeface="Times New Roman" pitchFamily="18" charset="0"/>
              </a:rPr>
              <a:t>Books name</a:t>
            </a:r>
            <a:r>
              <a:rPr kumimoji="0" lang="en-US" sz="2400" b="0" i="0" u="none" strike="noStrike" cap="none" normalizeH="0" baseline="0" dirty="0" smtClean="0">
                <a:ln>
                  <a:noFill/>
                </a:ln>
                <a:solidFill>
                  <a:schemeClr val="bg1"/>
                </a:solidFill>
                <a:effectLst/>
                <a:latin typeface="+mj-lt"/>
                <a:ea typeface="Calibri" pitchFamily="34" charset="0"/>
                <a:cs typeface="Times New Roman" pitchFamily="18" charset="0"/>
              </a:rPr>
              <a:t>: </a:t>
            </a:r>
          </a:p>
          <a:p>
            <a:pPr lvl="0" algn="just" eaLnBrk="0" fontAlgn="base" hangingPunct="0">
              <a:spcBef>
                <a:spcPct val="0"/>
              </a:spcBef>
              <a:spcAft>
                <a:spcPct val="0"/>
              </a:spcAft>
            </a:pPr>
            <a:r>
              <a:rPr lang="en-US" sz="2400" b="1" dirty="0">
                <a:solidFill>
                  <a:schemeClr val="bg1"/>
                </a:solidFill>
                <a:latin typeface="+mj-lt"/>
                <a:ea typeface="Calibri" pitchFamily="34" charset="0"/>
                <a:cs typeface="Times New Roman" pitchFamily="18" charset="0"/>
              </a:rPr>
              <a:t> </a:t>
            </a:r>
            <a:r>
              <a:rPr lang="en-US" sz="2400" b="1" dirty="0" smtClean="0">
                <a:solidFill>
                  <a:schemeClr val="bg1"/>
                </a:solidFill>
                <a:latin typeface="+mj-lt"/>
                <a:ea typeface="Calibri" pitchFamily="34" charset="0"/>
                <a:cs typeface="Times New Roman" pitchFamily="18" charset="0"/>
              </a:rPr>
              <a:t>  </a:t>
            </a:r>
            <a:r>
              <a:rPr kumimoji="0" lang="en-US" sz="2400" b="1" i="0" u="none" strike="noStrike" cap="none" normalizeH="0" baseline="0" dirty="0" smtClean="0">
                <a:ln>
                  <a:noFill/>
                </a:ln>
                <a:solidFill>
                  <a:schemeClr val="bg1"/>
                </a:solidFill>
                <a:effectLst/>
                <a:latin typeface="+mj-lt"/>
                <a:ea typeface="Calibri" pitchFamily="34" charset="0"/>
                <a:cs typeface="Times New Roman" pitchFamily="18" charset="0"/>
              </a:rPr>
              <a:t>“</a:t>
            </a:r>
            <a:r>
              <a:rPr lang="en-US" sz="2400" b="1" dirty="0">
                <a:solidFill>
                  <a:schemeClr val="bg1"/>
                </a:solidFill>
              </a:rPr>
              <a:t>Ananthanarayan &amp; panikaer’s 10</a:t>
            </a:r>
            <a:r>
              <a:rPr lang="en-US" sz="2400" b="1" baseline="30000" dirty="0">
                <a:solidFill>
                  <a:schemeClr val="bg1"/>
                </a:solidFill>
              </a:rPr>
              <a:t>th</a:t>
            </a:r>
            <a:r>
              <a:rPr lang="en-US" sz="2400" b="1" dirty="0">
                <a:solidFill>
                  <a:schemeClr val="bg1"/>
                </a:solidFill>
              </a:rPr>
              <a:t> </a:t>
            </a:r>
            <a:r>
              <a:rPr lang="en-US" sz="2400" b="1" dirty="0" smtClean="0">
                <a:solidFill>
                  <a:schemeClr val="bg1"/>
                </a:solidFill>
              </a:rPr>
              <a:t>edition</a:t>
            </a:r>
            <a:r>
              <a:rPr lang="en-US" sz="2400" dirty="0" smtClean="0"/>
              <a:t>.</a:t>
            </a:r>
            <a:r>
              <a:rPr kumimoji="0" lang="en-US" sz="2400" b="1" i="0" u="none" strike="noStrike" cap="none" normalizeH="0" baseline="0" dirty="0" smtClean="0">
                <a:ln>
                  <a:noFill/>
                </a:ln>
                <a:solidFill>
                  <a:schemeClr val="bg1"/>
                </a:solidFill>
                <a:effectLst/>
                <a:latin typeface="+mj-lt"/>
                <a:ea typeface="Calibri" pitchFamily="34" charset="0"/>
                <a:cs typeface="Times New Roman" pitchFamily="18" charset="0"/>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2308324"/>
          </a:xfrm>
          <a:prstGeom prst="rect">
            <a:avLst/>
          </a:prstGeom>
        </p:spPr>
        <p:txBody>
          <a:bodyPr wrap="square">
            <a:spAutoFit/>
          </a:bodyPr>
          <a:lstStyle/>
          <a:p>
            <a:pPr lvl="0">
              <a:buFont typeface="Arial" pitchFamily="34" charset="0"/>
              <a:buChar char="•"/>
            </a:pPr>
            <a:r>
              <a:rPr lang="en-US" sz="2400" dirty="0" smtClean="0">
                <a:solidFill>
                  <a:prstClr val="black"/>
                </a:solidFill>
              </a:rPr>
              <a:t>   Cytolytic or cytocidal tests are also complement-dependent. </a:t>
            </a:r>
          </a:p>
          <a:p>
            <a:pPr lvl="0"/>
            <a:r>
              <a:rPr lang="en-US" sz="2400" dirty="0" smtClean="0">
                <a:solidFill>
                  <a:prstClr val="black"/>
                </a:solidFill>
              </a:rPr>
              <a:t>     When a suitable live bacterium, such as the </a:t>
            </a:r>
            <a:r>
              <a:rPr lang="en-US" sz="2400" i="1" dirty="0" smtClean="0">
                <a:solidFill>
                  <a:prstClr val="black"/>
                </a:solidFill>
              </a:rPr>
              <a:t>cholera vibrio, </a:t>
            </a:r>
            <a:r>
              <a:rPr lang="en-US" sz="2400" dirty="0" smtClean="0">
                <a:solidFill>
                  <a:prstClr val="black"/>
                </a:solidFill>
              </a:rPr>
              <a:t>is </a:t>
            </a:r>
          </a:p>
          <a:p>
            <a:pPr lvl="0"/>
            <a:r>
              <a:rPr lang="en-US" sz="2400" dirty="0" smtClean="0">
                <a:solidFill>
                  <a:prstClr val="black"/>
                </a:solidFill>
              </a:rPr>
              <a:t>     mixed with its antibody in the presence of the complement, the </a:t>
            </a:r>
          </a:p>
          <a:p>
            <a:pPr lvl="0"/>
            <a:r>
              <a:rPr lang="en-US" sz="2400" dirty="0" smtClean="0">
                <a:solidFill>
                  <a:prstClr val="black"/>
                </a:solidFill>
              </a:rPr>
              <a:t>     bacterium is killed and lysed. This forms the basis of the </a:t>
            </a:r>
          </a:p>
          <a:p>
            <a:pPr lvl="0"/>
            <a:r>
              <a:rPr lang="en-US" sz="2400" dirty="0" smtClean="0">
                <a:solidFill>
                  <a:prstClr val="black"/>
                </a:solidFill>
              </a:rPr>
              <a:t>     vibriocidal antibody test for the measurement of anti-cholera </a:t>
            </a:r>
          </a:p>
          <a:p>
            <a:pPr lvl="0"/>
            <a:r>
              <a:rPr lang="en-US" sz="2400" dirty="0" smtClean="0">
                <a:solidFill>
                  <a:prstClr val="black"/>
                </a:solidFill>
              </a:rPr>
              <a:t>     antibodies.</a:t>
            </a:r>
            <a:endParaRPr lang="en-US" sz="2400" dirty="0">
              <a:solidFill>
                <a:prstClr val="black"/>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298" name="Picture 2" descr="Types of Complement Fixation Test"/>
          <p:cNvPicPr>
            <a:picLocks noChangeAspect="1" noChangeArrowheads="1"/>
          </p:cNvPicPr>
          <p:nvPr/>
        </p:nvPicPr>
        <p:blipFill>
          <a:blip r:embed="rId2"/>
          <a:srcRect/>
          <a:stretch>
            <a:fillRect/>
          </a:stretch>
        </p:blipFill>
        <p:spPr bwMode="auto">
          <a:xfrm>
            <a:off x="515473" y="1295400"/>
            <a:ext cx="7866527" cy="4114800"/>
          </a:xfrm>
          <a:prstGeom prst="rect">
            <a:avLst/>
          </a:prstGeom>
          <a:noFill/>
          <a:ln w="28575">
            <a:solidFill>
              <a:srgbClr val="FF0000"/>
            </a:solid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197346"/>
            <a:ext cx="8534400" cy="4524315"/>
          </a:xfrm>
          <a:prstGeom prst="rect">
            <a:avLst/>
          </a:prstGeom>
        </p:spPr>
        <p:txBody>
          <a:bodyPr wrap="square">
            <a:spAutoFit/>
          </a:bodyPr>
          <a:lstStyle/>
          <a:p>
            <a:r>
              <a:rPr lang="en-US" sz="2400" b="1" dirty="0" smtClean="0">
                <a:solidFill>
                  <a:srgbClr val="FF0000"/>
                </a:solidFill>
              </a:rPr>
              <a:t>IMMUNOFLUORESCENCE</a:t>
            </a:r>
          </a:p>
          <a:p>
            <a:pPr>
              <a:buFont typeface="Arial" pitchFamily="34" charset="0"/>
              <a:buChar char="•"/>
            </a:pPr>
            <a:r>
              <a:rPr lang="en-US" sz="2400" dirty="0" smtClean="0">
                <a:solidFill>
                  <a:schemeClr val="bg1"/>
                </a:solidFill>
              </a:rPr>
              <a:t>      Fluorescence is the property of absorbing light rays of one </a:t>
            </a:r>
          </a:p>
          <a:p>
            <a:r>
              <a:rPr lang="en-US" sz="2400" dirty="0" smtClean="0">
                <a:solidFill>
                  <a:schemeClr val="bg1"/>
                </a:solidFill>
              </a:rPr>
              <a:t>       particular wavelength and emitting rays with a different </a:t>
            </a:r>
          </a:p>
          <a:p>
            <a:r>
              <a:rPr lang="en-US" sz="2400" dirty="0" smtClean="0">
                <a:solidFill>
                  <a:schemeClr val="bg1"/>
                </a:solidFill>
              </a:rPr>
              <a:t>       wavelength. </a:t>
            </a:r>
          </a:p>
          <a:p>
            <a:pPr>
              <a:buFont typeface="Arial" pitchFamily="34" charset="0"/>
              <a:buChar char="•"/>
            </a:pPr>
            <a:r>
              <a:rPr lang="en-US" sz="2400" dirty="0" smtClean="0">
                <a:solidFill>
                  <a:schemeClr val="bg1"/>
                </a:solidFill>
              </a:rPr>
              <a:t>     Fluorescent dyes show up brightly under ultraviolet light as </a:t>
            </a:r>
          </a:p>
          <a:p>
            <a:r>
              <a:rPr lang="en-US" sz="2400" dirty="0" smtClean="0">
                <a:solidFill>
                  <a:schemeClr val="bg1"/>
                </a:solidFill>
              </a:rPr>
              <a:t>       they convert ultraviolet into visible light. </a:t>
            </a:r>
          </a:p>
          <a:p>
            <a:pPr>
              <a:buFont typeface="Arial" pitchFamily="34" charset="0"/>
              <a:buChar char="•"/>
            </a:pPr>
            <a:r>
              <a:rPr lang="en-US" sz="2400" dirty="0" smtClean="0">
                <a:solidFill>
                  <a:schemeClr val="bg1"/>
                </a:solidFill>
              </a:rPr>
              <a:t>     Coons and his colleagues (1942) showed that fluorescent dyes </a:t>
            </a:r>
          </a:p>
          <a:p>
            <a:r>
              <a:rPr lang="en-US" sz="2400" dirty="0" smtClean="0">
                <a:solidFill>
                  <a:schemeClr val="bg1"/>
                </a:solidFill>
              </a:rPr>
              <a:t>       can be conjugated to antibodies and that such labeled </a:t>
            </a:r>
          </a:p>
          <a:p>
            <a:r>
              <a:rPr lang="en-US" sz="2400" dirty="0" smtClean="0">
                <a:solidFill>
                  <a:schemeClr val="bg1"/>
                </a:solidFill>
              </a:rPr>
              <a:t>       antibodies can be used to locate and identify antigens in </a:t>
            </a:r>
          </a:p>
          <a:p>
            <a:r>
              <a:rPr lang="en-US" sz="2400" dirty="0" smtClean="0">
                <a:solidFill>
                  <a:schemeClr val="bg1"/>
                </a:solidFill>
              </a:rPr>
              <a:t>       tissues. </a:t>
            </a:r>
          </a:p>
          <a:p>
            <a:pPr>
              <a:buFont typeface="Arial" pitchFamily="34" charset="0"/>
              <a:buChar char="•"/>
            </a:pPr>
            <a:r>
              <a:rPr lang="en-US" sz="2400" dirty="0" smtClean="0">
                <a:solidFill>
                  <a:schemeClr val="bg1"/>
                </a:solidFill>
              </a:rPr>
              <a:t>     This 'fluorescent antibody' or immunofluorescence technique </a:t>
            </a:r>
          </a:p>
          <a:p>
            <a:r>
              <a:rPr lang="en-US" sz="2400" dirty="0" smtClean="0">
                <a:solidFill>
                  <a:schemeClr val="bg1"/>
                </a:solidFill>
              </a:rPr>
              <a:t>       has several diagnostic and research applications ..</a:t>
            </a:r>
            <a:endParaRPr lang="en-US" sz="2400"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6370975"/>
          </a:xfrm>
          <a:prstGeom prst="rect">
            <a:avLst/>
          </a:prstGeom>
        </p:spPr>
        <p:txBody>
          <a:bodyPr wrap="square">
            <a:spAutoFit/>
          </a:bodyPr>
          <a:lstStyle/>
          <a:p>
            <a:r>
              <a:rPr lang="en-US" sz="2400" b="1" dirty="0" smtClean="0">
                <a:solidFill>
                  <a:srgbClr val="C00000"/>
                </a:solidFill>
              </a:rPr>
              <a:t>Direct immunofluorescence test</a:t>
            </a:r>
            <a:r>
              <a:rPr lang="en-US" sz="2400" dirty="0" smtClean="0">
                <a:solidFill>
                  <a:prstClr val="black"/>
                </a:solidFill>
              </a:rPr>
              <a:t>: </a:t>
            </a:r>
          </a:p>
          <a:p>
            <a:pPr>
              <a:buFont typeface="Arial" pitchFamily="34" charset="0"/>
              <a:buChar char="•"/>
            </a:pPr>
            <a:r>
              <a:rPr lang="en-US" sz="2400" dirty="0" smtClean="0">
                <a:solidFill>
                  <a:prstClr val="black"/>
                </a:solidFill>
              </a:rPr>
              <a:t>    This can be used for the identification of bacteria, viruses or </a:t>
            </a:r>
          </a:p>
          <a:p>
            <a:r>
              <a:rPr lang="en-US" sz="2400" dirty="0" smtClean="0">
                <a:solidFill>
                  <a:prstClr val="black"/>
                </a:solidFill>
              </a:rPr>
              <a:t>      other antigens, using the specific antiserum labeled with a </a:t>
            </a:r>
          </a:p>
          <a:p>
            <a:r>
              <a:rPr lang="en-US" sz="2400" dirty="0" smtClean="0">
                <a:solidFill>
                  <a:prstClr val="black"/>
                </a:solidFill>
              </a:rPr>
              <a:t>      fluorescent dye. For example, direct immunofluorescence is </a:t>
            </a:r>
          </a:p>
          <a:p>
            <a:r>
              <a:rPr lang="en-US" sz="2400" dirty="0" smtClean="0">
                <a:solidFill>
                  <a:prstClr val="black"/>
                </a:solidFill>
              </a:rPr>
              <a:t>      routinely used as a sensitive method of diagnosing rabies, by </a:t>
            </a:r>
          </a:p>
          <a:p>
            <a:r>
              <a:rPr lang="en-US" sz="2400" dirty="0" smtClean="0">
                <a:solidFill>
                  <a:prstClr val="black"/>
                </a:solidFill>
              </a:rPr>
              <a:t>      detection of the rabies virus antigens in brain smears. </a:t>
            </a:r>
          </a:p>
          <a:p>
            <a:pPr>
              <a:buFont typeface="Arial" pitchFamily="34" charset="0"/>
              <a:buChar char="•"/>
            </a:pPr>
            <a:r>
              <a:rPr lang="en-US" sz="2400" dirty="0" smtClean="0">
                <a:solidFill>
                  <a:prstClr val="black"/>
                </a:solidFill>
              </a:rPr>
              <a:t>    A disadvantage of this method is that separate fluorescent </a:t>
            </a:r>
          </a:p>
          <a:p>
            <a:r>
              <a:rPr lang="en-US" sz="2400" dirty="0" smtClean="0">
                <a:solidFill>
                  <a:prstClr val="black"/>
                </a:solidFill>
              </a:rPr>
              <a:t>      conjugates have to be prepared against each antigen to be </a:t>
            </a:r>
          </a:p>
          <a:p>
            <a:r>
              <a:rPr lang="en-US" sz="2400" dirty="0" smtClean="0">
                <a:solidFill>
                  <a:prstClr val="black"/>
                </a:solidFill>
              </a:rPr>
              <a:t>      tested.</a:t>
            </a:r>
          </a:p>
          <a:p>
            <a:r>
              <a:rPr lang="en-US" sz="2400" b="1" dirty="0" smtClean="0">
                <a:solidFill>
                  <a:srgbClr val="C00000"/>
                </a:solidFill>
              </a:rPr>
              <a:t>Indirect immunofluorescence test</a:t>
            </a:r>
            <a:r>
              <a:rPr lang="en-US" sz="2400" dirty="0" smtClean="0">
                <a:solidFill>
                  <a:prstClr val="black"/>
                </a:solidFill>
              </a:rPr>
              <a:t>: </a:t>
            </a:r>
          </a:p>
          <a:p>
            <a:pPr>
              <a:buFont typeface="Arial" pitchFamily="34" charset="0"/>
              <a:buChar char="•"/>
            </a:pPr>
            <a:r>
              <a:rPr lang="en-US" sz="2400" dirty="0" smtClean="0">
                <a:solidFill>
                  <a:prstClr val="black"/>
                </a:solidFill>
              </a:rPr>
              <a:t>    This test over comes the difficulty mentioned above by using an </a:t>
            </a:r>
          </a:p>
          <a:p>
            <a:r>
              <a:rPr lang="en-US" sz="2400" dirty="0" smtClean="0">
                <a:solidFill>
                  <a:prstClr val="black"/>
                </a:solidFill>
              </a:rPr>
              <a:t>      antiglobulin fluorescent conjugate. An example is the </a:t>
            </a:r>
          </a:p>
          <a:p>
            <a:r>
              <a:rPr lang="en-US" sz="2400" dirty="0" smtClean="0">
                <a:solidFill>
                  <a:prstClr val="black"/>
                </a:solidFill>
              </a:rPr>
              <a:t>      fluorescent treponemal antibody test for the diagnosis of </a:t>
            </a:r>
          </a:p>
          <a:p>
            <a:r>
              <a:rPr lang="en-US" sz="2400" dirty="0" smtClean="0">
                <a:solidFill>
                  <a:prstClr val="black"/>
                </a:solidFill>
              </a:rPr>
              <a:t>      syphilis. Here, a drop of the test serum is placed on a smear of </a:t>
            </a:r>
          </a:p>
          <a:p>
            <a:r>
              <a:rPr lang="en-US" sz="2400" dirty="0" smtClean="0">
                <a:solidFill>
                  <a:prstClr val="black"/>
                </a:solidFill>
              </a:rPr>
              <a:t>     </a:t>
            </a:r>
            <a:r>
              <a:rPr lang="en-US" sz="2400" i="1" dirty="0" smtClean="0">
                <a:solidFill>
                  <a:prstClr val="black"/>
                </a:solidFill>
              </a:rPr>
              <a:t> </a:t>
            </a:r>
            <a:r>
              <a:rPr lang="en-US" sz="2400" i="1" dirty="0" err="1" smtClean="0">
                <a:solidFill>
                  <a:prstClr val="black"/>
                </a:solidFill>
              </a:rPr>
              <a:t>T.pallidum</a:t>
            </a:r>
            <a:r>
              <a:rPr lang="en-US" sz="2400" i="1" dirty="0" smtClean="0">
                <a:solidFill>
                  <a:prstClr val="black"/>
                </a:solidFill>
              </a:rPr>
              <a:t> </a:t>
            </a:r>
            <a:r>
              <a:rPr lang="en-US" sz="2400" dirty="0" smtClean="0">
                <a:solidFill>
                  <a:prstClr val="black"/>
                </a:solidFill>
              </a:rPr>
              <a:t>on a slide and after incubation, the slide is washed </a:t>
            </a:r>
          </a:p>
          <a:p>
            <a:r>
              <a:rPr lang="en-US" sz="2400" dirty="0" smtClean="0">
                <a:solidFill>
                  <a:prstClr val="black"/>
                </a:solidFill>
              </a:rPr>
              <a:t>      well to remove all free serum, leaving behind only antibody </a:t>
            </a:r>
          </a:p>
          <a:p>
            <a:r>
              <a:rPr lang="en-US" sz="2400" dirty="0" smtClean="0">
                <a:solidFill>
                  <a:prstClr val="black"/>
                </a:solidFill>
              </a:rPr>
              <a:t>      globulin, if present, coated on the surface of the treponemes.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6001643"/>
          </a:xfrm>
          <a:prstGeom prst="rect">
            <a:avLst/>
          </a:prstGeom>
        </p:spPr>
        <p:txBody>
          <a:bodyPr wrap="square">
            <a:spAutoFit/>
          </a:bodyPr>
          <a:lstStyle/>
          <a:p>
            <a:pPr lvl="0">
              <a:buFont typeface="Arial" pitchFamily="34" charset="0"/>
              <a:buChar char="•"/>
            </a:pPr>
            <a:r>
              <a:rPr lang="en-US" sz="2400" dirty="0" smtClean="0">
                <a:solidFill>
                  <a:prstClr val="black"/>
                </a:solidFill>
              </a:rPr>
              <a:t>    The smear is then treated with a fluorescent-</a:t>
            </a:r>
            <a:r>
              <a:rPr lang="en-US" sz="2400" dirty="0" err="1" smtClean="0">
                <a:solidFill>
                  <a:prstClr val="black"/>
                </a:solidFill>
              </a:rPr>
              <a:t>labelled</a:t>
            </a:r>
            <a:r>
              <a:rPr lang="en-US" sz="2400" dirty="0" smtClean="0">
                <a:solidFill>
                  <a:prstClr val="black"/>
                </a:solidFill>
              </a:rPr>
              <a:t> antiserum </a:t>
            </a:r>
          </a:p>
          <a:p>
            <a:pPr lvl="0"/>
            <a:r>
              <a:rPr lang="en-US" sz="2400" dirty="0" smtClean="0">
                <a:solidFill>
                  <a:prstClr val="black"/>
                </a:solidFill>
              </a:rPr>
              <a:t>      to human gamma globulin. </a:t>
            </a:r>
          </a:p>
          <a:p>
            <a:pPr lvl="0">
              <a:buFont typeface="Arial" pitchFamily="34" charset="0"/>
              <a:buChar char="•"/>
            </a:pPr>
            <a:r>
              <a:rPr lang="en-US" sz="2400" dirty="0" smtClean="0">
                <a:solidFill>
                  <a:prstClr val="black"/>
                </a:solidFill>
              </a:rPr>
              <a:t>    The fluorescent conjugate reacts with the antibody globulin </a:t>
            </a:r>
          </a:p>
          <a:p>
            <a:pPr lvl="0"/>
            <a:r>
              <a:rPr lang="en-US" sz="2400" dirty="0" smtClean="0">
                <a:solidFill>
                  <a:prstClr val="black"/>
                </a:solidFill>
              </a:rPr>
              <a:t>      bound to the treponemes. After washing away all the unbound </a:t>
            </a:r>
          </a:p>
          <a:p>
            <a:pPr lvl="0"/>
            <a:r>
              <a:rPr lang="en-US" sz="2400" dirty="0" smtClean="0">
                <a:solidFill>
                  <a:prstClr val="black"/>
                </a:solidFill>
              </a:rPr>
              <a:t>      fluorescent conjugate, when the slide is examined under </a:t>
            </a:r>
          </a:p>
          <a:p>
            <a:pPr lvl="0"/>
            <a:r>
              <a:rPr lang="en-US" sz="2400" dirty="0" smtClean="0">
                <a:solidFill>
                  <a:prstClr val="black"/>
                </a:solidFill>
              </a:rPr>
              <a:t>      ultraviolet illumination, if the test is positive, the treponemes </a:t>
            </a:r>
          </a:p>
          <a:p>
            <a:pPr lvl="0"/>
            <a:r>
              <a:rPr lang="en-US" sz="2400" dirty="0" smtClean="0">
                <a:solidFill>
                  <a:prstClr val="black"/>
                </a:solidFill>
              </a:rPr>
              <a:t>      will be seen as bright objects a dark background.</a:t>
            </a:r>
          </a:p>
          <a:p>
            <a:pPr lvl="0">
              <a:buFont typeface="Arial" pitchFamily="34" charset="0"/>
              <a:buChar char="•"/>
            </a:pPr>
            <a:r>
              <a:rPr lang="en-US" sz="2400" dirty="0" smtClean="0">
                <a:solidFill>
                  <a:prstClr val="black"/>
                </a:solidFill>
              </a:rPr>
              <a:t>    If the serum does not have anti-treponemal antibody, there will </a:t>
            </a:r>
          </a:p>
          <a:p>
            <a:pPr lvl="0"/>
            <a:r>
              <a:rPr lang="en-US" sz="2400" dirty="0" smtClean="0">
                <a:solidFill>
                  <a:prstClr val="black"/>
                </a:solidFill>
              </a:rPr>
              <a:t>      be no globulin coating on the treponemes and therefore they </a:t>
            </a:r>
          </a:p>
          <a:p>
            <a:pPr lvl="0"/>
            <a:r>
              <a:rPr lang="en-US" sz="2400" dirty="0" smtClean="0">
                <a:solidFill>
                  <a:prstClr val="black"/>
                </a:solidFill>
              </a:rPr>
              <a:t>      will not take on the fluorescent conjugates.</a:t>
            </a:r>
          </a:p>
          <a:p>
            <a:pPr lvl="0">
              <a:buFont typeface="Arial" pitchFamily="34" charset="0"/>
              <a:buChar char="•"/>
            </a:pPr>
            <a:r>
              <a:rPr lang="en-US" sz="2400" dirty="0" smtClean="0">
                <a:solidFill>
                  <a:prstClr val="black"/>
                </a:solidFill>
              </a:rPr>
              <a:t>    A single anti-human globulin fluorescent conjugate can be </a:t>
            </a:r>
          </a:p>
          <a:p>
            <a:pPr lvl="0"/>
            <a:r>
              <a:rPr lang="en-US" sz="2400" dirty="0" smtClean="0">
                <a:solidFill>
                  <a:prstClr val="black"/>
                </a:solidFill>
              </a:rPr>
              <a:t>     employed for detecting human antibodies to any antigen.  </a:t>
            </a:r>
          </a:p>
          <a:p>
            <a:pPr lvl="0">
              <a:buFont typeface="Arial" pitchFamily="34" charset="0"/>
              <a:buChar char="•"/>
            </a:pPr>
            <a:r>
              <a:rPr lang="en-US" sz="2400" dirty="0" smtClean="0">
                <a:solidFill>
                  <a:prstClr val="black"/>
                </a:solidFill>
              </a:rPr>
              <a:t>    Fluorescent dyes may also be conjugated with the complement.    </a:t>
            </a:r>
          </a:p>
          <a:p>
            <a:pPr lvl="0">
              <a:buFont typeface="Arial" pitchFamily="34" charset="0"/>
              <a:buChar char="•"/>
            </a:pPr>
            <a:r>
              <a:rPr lang="en-US" sz="2400" dirty="0" smtClean="0">
                <a:solidFill>
                  <a:prstClr val="black"/>
                </a:solidFill>
              </a:rPr>
              <a:t>    Labeled complement is a versatile tool and can be employed for </a:t>
            </a:r>
          </a:p>
          <a:p>
            <a:pPr lvl="0"/>
            <a:r>
              <a:rPr lang="en-US" sz="2400" dirty="0" smtClean="0">
                <a:solidFill>
                  <a:prstClr val="black"/>
                </a:solidFill>
              </a:rPr>
              <a:t>     the detection of antigen or antibody. Antigens also take </a:t>
            </a:r>
          </a:p>
          <a:p>
            <a:pPr lvl="0"/>
            <a:r>
              <a:rPr lang="en-US" sz="2400" dirty="0" smtClean="0">
                <a:solidFill>
                  <a:prstClr val="black"/>
                </a:solidFill>
              </a:rPr>
              <a:t>     fluorescent labeling but not as well as antibodies do. </a:t>
            </a:r>
            <a:endParaRPr lang="en-US" dirty="0">
              <a:solidFill>
                <a:prstClr val="white"/>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28600" y="304800"/>
            <a:ext cx="8534400" cy="6001643"/>
          </a:xfrm>
          <a:prstGeom prst="rect">
            <a:avLst/>
          </a:prstGeom>
        </p:spPr>
        <p:txBody>
          <a:bodyPr wrap="square">
            <a:spAutoFit/>
          </a:bodyPr>
          <a:lstStyle/>
          <a:p>
            <a:pPr>
              <a:buFont typeface="Arial" pitchFamily="34" charset="0"/>
              <a:buChar char="•"/>
            </a:pPr>
            <a:r>
              <a:rPr lang="en-US" sz="2400" dirty="0" smtClean="0">
                <a:solidFill>
                  <a:prstClr val="black"/>
                </a:solidFill>
              </a:rPr>
              <a:t>    For detection of antibodies by immunofluorescence, the </a:t>
            </a:r>
          </a:p>
          <a:p>
            <a:r>
              <a:rPr lang="en-US" sz="2400" dirty="0" smtClean="0">
                <a:solidFill>
                  <a:prstClr val="black"/>
                </a:solidFill>
              </a:rPr>
              <a:t>     sandwich technique can be used. </a:t>
            </a:r>
          </a:p>
          <a:p>
            <a:pPr>
              <a:buFont typeface="Arial" pitchFamily="34" charset="0"/>
              <a:buChar char="•"/>
            </a:pPr>
            <a:r>
              <a:rPr lang="en-US" sz="2400" dirty="0" smtClean="0">
                <a:solidFill>
                  <a:prstClr val="black"/>
                </a:solidFill>
              </a:rPr>
              <a:t>   The antibody is first allowed to react with unlabelled antigen, </a:t>
            </a:r>
          </a:p>
          <a:p>
            <a:r>
              <a:rPr lang="en-US" sz="2400" dirty="0" smtClean="0">
                <a:solidFill>
                  <a:prstClr val="black"/>
                </a:solidFill>
              </a:rPr>
              <a:t>     which is then treated with fluorescent-</a:t>
            </a:r>
            <a:r>
              <a:rPr lang="en-US" sz="2400" dirty="0" err="1" smtClean="0">
                <a:solidFill>
                  <a:prstClr val="black"/>
                </a:solidFill>
              </a:rPr>
              <a:t>labelled</a:t>
            </a:r>
            <a:r>
              <a:rPr lang="en-US" sz="2400" dirty="0" smtClean="0">
                <a:solidFill>
                  <a:prstClr val="black"/>
                </a:solidFill>
              </a:rPr>
              <a:t> antibody. A </a:t>
            </a:r>
          </a:p>
          <a:p>
            <a:r>
              <a:rPr lang="en-US" sz="2400" dirty="0" smtClean="0">
                <a:solidFill>
                  <a:prstClr val="black"/>
                </a:solidFill>
              </a:rPr>
              <a:t>     sandwich is thus formed, the antigen being in the middle and </a:t>
            </a:r>
          </a:p>
          <a:p>
            <a:r>
              <a:rPr lang="en-US" sz="2400" dirty="0" smtClean="0">
                <a:solidFill>
                  <a:prstClr val="black"/>
                </a:solidFill>
              </a:rPr>
              <a:t>     the labeled and unlabelled antibodies on either side. </a:t>
            </a:r>
          </a:p>
          <a:p>
            <a:r>
              <a:rPr lang="en-US" sz="2400" b="1" dirty="0" smtClean="0">
                <a:solidFill>
                  <a:srgbClr val="C00000"/>
                </a:solidFill>
              </a:rPr>
              <a:t>Immuno histochemical technique</a:t>
            </a:r>
            <a:r>
              <a:rPr lang="en-US" sz="2400" dirty="0" smtClean="0">
                <a:solidFill>
                  <a:prstClr val="black"/>
                </a:solidFill>
              </a:rPr>
              <a:t>: </a:t>
            </a:r>
          </a:p>
          <a:p>
            <a:pPr>
              <a:buFont typeface="Arial" pitchFamily="34" charset="0"/>
              <a:buChar char="•"/>
            </a:pPr>
            <a:r>
              <a:rPr lang="en-US" sz="2400" dirty="0" smtClean="0">
                <a:solidFill>
                  <a:prstClr val="black"/>
                </a:solidFill>
              </a:rPr>
              <a:t>    By combining the specificity of serology with the localizing </a:t>
            </a:r>
          </a:p>
          <a:p>
            <a:r>
              <a:rPr lang="en-US" sz="2400" dirty="0" smtClean="0">
                <a:solidFill>
                  <a:prstClr val="black"/>
                </a:solidFill>
              </a:rPr>
              <a:t>     capacity of histology, immunofluorescence helps in the </a:t>
            </a:r>
          </a:p>
          <a:p>
            <a:r>
              <a:rPr lang="en-US" sz="2400" dirty="0" smtClean="0">
                <a:solidFill>
                  <a:prstClr val="black"/>
                </a:solidFill>
              </a:rPr>
              <a:t>     visualization of antigen antibody reactions in situ and is thus </a:t>
            </a:r>
          </a:p>
          <a:p>
            <a:r>
              <a:rPr lang="en-US" sz="2400" dirty="0" smtClean="0">
                <a:solidFill>
                  <a:prstClr val="black"/>
                </a:solidFill>
              </a:rPr>
              <a:t>     called an immuno histochemical technique. The main </a:t>
            </a:r>
          </a:p>
          <a:p>
            <a:r>
              <a:rPr lang="en-US" sz="2400" dirty="0" smtClean="0">
                <a:solidFill>
                  <a:prstClr val="black"/>
                </a:solidFill>
              </a:rPr>
              <a:t>     disadvantage of the technique is the frequent occurrence of </a:t>
            </a:r>
          </a:p>
          <a:p>
            <a:r>
              <a:rPr lang="en-US" sz="2400" dirty="0" smtClean="0">
                <a:solidFill>
                  <a:prstClr val="black"/>
                </a:solidFill>
              </a:rPr>
              <a:t>     non-specific fluorescence in tissues and other materials. </a:t>
            </a:r>
          </a:p>
          <a:p>
            <a:pPr>
              <a:buFont typeface="Arial" pitchFamily="34" charset="0"/>
              <a:buChar char="•"/>
            </a:pPr>
            <a:r>
              <a:rPr lang="en-US" sz="2400" dirty="0" smtClean="0">
                <a:solidFill>
                  <a:prstClr val="black"/>
                </a:solidFill>
              </a:rPr>
              <a:t>    The fluorescent dyes commonly used are fluorescein </a:t>
            </a:r>
          </a:p>
          <a:p>
            <a:r>
              <a:rPr lang="en-US" sz="2400" dirty="0" smtClean="0">
                <a:solidFill>
                  <a:prstClr val="black"/>
                </a:solidFill>
              </a:rPr>
              <a:t>      isothiocynate and rhodamine, exhibiting blue-green and </a:t>
            </a:r>
          </a:p>
          <a:p>
            <a:r>
              <a:rPr lang="en-US" sz="2400" dirty="0" smtClean="0">
                <a:solidFill>
                  <a:prstClr val="black"/>
                </a:solidFill>
              </a:rPr>
              <a:t>      orange-red fluorescence, respectively.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6370975"/>
          </a:xfrm>
          <a:prstGeom prst="rect">
            <a:avLst/>
          </a:prstGeom>
        </p:spPr>
        <p:txBody>
          <a:bodyPr wrap="square">
            <a:spAutoFit/>
          </a:bodyPr>
          <a:lstStyle/>
          <a:p>
            <a:r>
              <a:rPr lang="en-US" sz="2400" b="1" dirty="0" smtClean="0">
                <a:solidFill>
                  <a:srgbClr val="C00000"/>
                </a:solidFill>
              </a:rPr>
              <a:t>Flow cytometry</a:t>
            </a:r>
            <a:r>
              <a:rPr lang="en-US" sz="2400" dirty="0" smtClean="0">
                <a:solidFill>
                  <a:schemeClr val="bg1"/>
                </a:solidFill>
              </a:rPr>
              <a:t>: </a:t>
            </a:r>
          </a:p>
          <a:p>
            <a:pPr>
              <a:buFont typeface="Arial" pitchFamily="34" charset="0"/>
              <a:buChar char="•"/>
            </a:pPr>
            <a:r>
              <a:rPr lang="en-US" sz="2400" dirty="0" smtClean="0">
                <a:solidFill>
                  <a:schemeClr val="bg1"/>
                </a:solidFill>
              </a:rPr>
              <a:t>    This is the fluorescence technique used to identify and </a:t>
            </a:r>
          </a:p>
          <a:p>
            <a:r>
              <a:rPr lang="en-US" sz="2400" dirty="0" smtClean="0">
                <a:solidFill>
                  <a:schemeClr val="bg1"/>
                </a:solidFill>
              </a:rPr>
              <a:t>     enumerate cells bearing a particular antigen(s) or the surface </a:t>
            </a:r>
          </a:p>
          <a:p>
            <a:r>
              <a:rPr lang="en-US" sz="2400" dirty="0" smtClean="0">
                <a:solidFill>
                  <a:schemeClr val="bg1"/>
                </a:solidFill>
              </a:rPr>
              <a:t>     markers by suspending them in a stream of fluid and passing </a:t>
            </a:r>
          </a:p>
          <a:p>
            <a:r>
              <a:rPr lang="en-US" sz="2400" dirty="0" smtClean="0">
                <a:solidFill>
                  <a:schemeClr val="bg1"/>
                </a:solidFill>
              </a:rPr>
              <a:t>     them through an electronic detection apparatus.</a:t>
            </a:r>
          </a:p>
          <a:p>
            <a:pPr>
              <a:buFont typeface="Arial" pitchFamily="34" charset="0"/>
              <a:buChar char="•"/>
            </a:pPr>
            <a:r>
              <a:rPr lang="en-US" sz="2400" dirty="0" smtClean="0">
                <a:solidFill>
                  <a:schemeClr val="bg1"/>
                </a:solidFill>
              </a:rPr>
              <a:t>    It allows simultaneous multiparametric analysis of the physical </a:t>
            </a:r>
          </a:p>
          <a:p>
            <a:r>
              <a:rPr lang="en-US" sz="2400" dirty="0" smtClean="0">
                <a:solidFill>
                  <a:schemeClr val="bg1"/>
                </a:solidFill>
              </a:rPr>
              <a:t>     and/or chemical characteristics of up to thousands of particles </a:t>
            </a:r>
          </a:p>
          <a:p>
            <a:r>
              <a:rPr lang="en-US" sz="2400" dirty="0" smtClean="0">
                <a:solidFill>
                  <a:schemeClr val="bg1"/>
                </a:solidFill>
              </a:rPr>
              <a:t>     per second.</a:t>
            </a:r>
          </a:p>
          <a:p>
            <a:pPr>
              <a:buFont typeface="Arial" pitchFamily="34" charset="0"/>
              <a:buChar char="•"/>
            </a:pPr>
            <a:r>
              <a:rPr lang="en-US" sz="2400" dirty="0" smtClean="0">
                <a:solidFill>
                  <a:schemeClr val="bg1"/>
                </a:solidFill>
              </a:rPr>
              <a:t>    Different populations of molecules, cells or particles can be </a:t>
            </a:r>
          </a:p>
          <a:p>
            <a:r>
              <a:rPr lang="en-US" sz="2400" dirty="0" smtClean="0">
                <a:solidFill>
                  <a:schemeClr val="bg1"/>
                </a:solidFill>
              </a:rPr>
              <a:t>     differentiated by size and shape using forward and right-angle </a:t>
            </a:r>
          </a:p>
          <a:p>
            <a:r>
              <a:rPr lang="en-US" sz="2400" dirty="0" smtClean="0">
                <a:solidFill>
                  <a:schemeClr val="bg1"/>
                </a:solidFill>
              </a:rPr>
              <a:t>     light scatter. </a:t>
            </a:r>
          </a:p>
          <a:p>
            <a:pPr>
              <a:buFont typeface="Arial" pitchFamily="34" charset="0"/>
              <a:buChar char="•"/>
            </a:pPr>
            <a:r>
              <a:rPr lang="en-US" sz="2400" dirty="0" smtClean="0">
                <a:solidFill>
                  <a:schemeClr val="bg1"/>
                </a:solidFill>
              </a:rPr>
              <a:t>    These cells, particles or molecules, can be labeled with different </a:t>
            </a:r>
          </a:p>
          <a:p>
            <a:r>
              <a:rPr lang="en-US" sz="2400" dirty="0" smtClean="0">
                <a:solidFill>
                  <a:schemeClr val="bg1"/>
                </a:solidFill>
              </a:rPr>
              <a:t>     fluorescent labels or with dye-</a:t>
            </a:r>
            <a:r>
              <a:rPr lang="en-US" sz="2400" dirty="0" err="1" smtClean="0">
                <a:solidFill>
                  <a:schemeClr val="bg1"/>
                </a:solidFill>
              </a:rPr>
              <a:t>labelled</a:t>
            </a:r>
            <a:r>
              <a:rPr lang="en-US" sz="2400" dirty="0" smtClean="0">
                <a:solidFill>
                  <a:schemeClr val="bg1"/>
                </a:solidFill>
              </a:rPr>
              <a:t> monoclonal antibodies. </a:t>
            </a:r>
          </a:p>
          <a:p>
            <a:pPr>
              <a:buFont typeface="Arial" pitchFamily="34" charset="0"/>
              <a:buChar char="•"/>
            </a:pPr>
            <a:r>
              <a:rPr lang="en-US" sz="2400" dirty="0" smtClean="0">
                <a:solidFill>
                  <a:schemeClr val="bg1"/>
                </a:solidFill>
              </a:rPr>
              <a:t>    In this way, we can measure the amounts or isolated individual </a:t>
            </a:r>
          </a:p>
          <a:p>
            <a:r>
              <a:rPr lang="en-US" sz="2400" dirty="0" smtClean="0">
                <a:solidFill>
                  <a:schemeClr val="bg1"/>
                </a:solidFill>
              </a:rPr>
              <a:t>     cells or populations of particular cells from a mixed population. </a:t>
            </a:r>
          </a:p>
          <a:p>
            <a:pPr>
              <a:buFont typeface="Arial" pitchFamily="34" charset="0"/>
              <a:buChar char="•"/>
            </a:pPr>
            <a:r>
              <a:rPr lang="en-US" sz="2400" dirty="0" smtClean="0">
                <a:solidFill>
                  <a:schemeClr val="bg1"/>
                </a:solidFill>
              </a:rPr>
              <a:t>    Here, cells are made to flow in a single cell stream in a flow cell </a:t>
            </a:r>
          </a:p>
          <a:p>
            <a:r>
              <a:rPr lang="en-US" sz="2400" dirty="0" smtClean="0">
                <a:solidFill>
                  <a:schemeClr val="bg1"/>
                </a:solidFill>
              </a:rPr>
              <a:t>     by hydrodynamic focusing. </a:t>
            </a:r>
            <a:endParaRPr lang="en-US" sz="2400"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28600" y="304800"/>
            <a:ext cx="8534400" cy="3785652"/>
          </a:xfrm>
          <a:prstGeom prst="rect">
            <a:avLst/>
          </a:prstGeom>
        </p:spPr>
        <p:txBody>
          <a:bodyPr wrap="square">
            <a:spAutoFit/>
          </a:bodyPr>
          <a:lstStyle/>
          <a:p>
            <a:pPr>
              <a:buFont typeface="Arial" pitchFamily="34" charset="0"/>
              <a:buChar char="•"/>
            </a:pPr>
            <a:r>
              <a:rPr lang="en-US" sz="2400" dirty="0" smtClean="0">
                <a:solidFill>
                  <a:prstClr val="black"/>
                </a:solidFill>
              </a:rPr>
              <a:t>     In this, the sample stream containing the cells are focused by a </a:t>
            </a:r>
          </a:p>
          <a:p>
            <a:r>
              <a:rPr lang="en-US" sz="2400" dirty="0" smtClean="0">
                <a:solidFill>
                  <a:prstClr val="black"/>
                </a:solidFill>
              </a:rPr>
              <a:t>      surrounding layer of sheath fluid. </a:t>
            </a:r>
          </a:p>
          <a:p>
            <a:pPr>
              <a:buFont typeface="Arial" pitchFamily="34" charset="0"/>
              <a:buChar char="•"/>
            </a:pPr>
            <a:r>
              <a:rPr lang="en-US" sz="2400" dirty="0" smtClean="0">
                <a:solidFill>
                  <a:prstClr val="black"/>
                </a:solidFill>
              </a:rPr>
              <a:t>     An Argon laser (at 488 nm) is focused on the cells. Various </a:t>
            </a:r>
          </a:p>
          <a:p>
            <a:r>
              <a:rPr lang="en-US" sz="2400" dirty="0" smtClean="0">
                <a:solidFill>
                  <a:prstClr val="black"/>
                </a:solidFill>
              </a:rPr>
              <a:t>      sensors pick up the laser light reflected by the cells.</a:t>
            </a:r>
          </a:p>
          <a:p>
            <a:pPr>
              <a:buFont typeface="Arial" pitchFamily="34" charset="0"/>
              <a:buChar char="•"/>
            </a:pPr>
            <a:r>
              <a:rPr lang="en-US" sz="2400" dirty="0" smtClean="0">
                <a:solidFill>
                  <a:prstClr val="black"/>
                </a:solidFill>
              </a:rPr>
              <a:t>    The parameters measured by the flow cytometer are forward </a:t>
            </a:r>
          </a:p>
          <a:p>
            <a:r>
              <a:rPr lang="en-US" sz="2400" dirty="0" smtClean="0">
                <a:solidFill>
                  <a:prstClr val="black"/>
                </a:solidFill>
              </a:rPr>
              <a:t>      scatter (FS), a measure of cellular size, side scatter (SS), a </a:t>
            </a:r>
          </a:p>
          <a:p>
            <a:r>
              <a:rPr lang="en-US" sz="2400" dirty="0" smtClean="0">
                <a:solidFill>
                  <a:prstClr val="black"/>
                </a:solidFill>
              </a:rPr>
              <a:t>      measure of the granularity of the cell and fluorescence sensors </a:t>
            </a:r>
          </a:p>
          <a:p>
            <a:r>
              <a:rPr lang="en-US" sz="2400" dirty="0" smtClean="0">
                <a:solidFill>
                  <a:prstClr val="black"/>
                </a:solidFill>
              </a:rPr>
              <a:t>      (FL1-FL8), which measure light emitted by various dyes bound </a:t>
            </a:r>
          </a:p>
          <a:p>
            <a:r>
              <a:rPr lang="en-US" sz="2400" dirty="0" smtClean="0">
                <a:solidFill>
                  <a:prstClr val="black"/>
                </a:solidFill>
              </a:rPr>
              <a:t>      to the cells. The emitted light is directed into various sensors by </a:t>
            </a:r>
          </a:p>
          <a:p>
            <a:r>
              <a:rPr lang="en-US" sz="2400" dirty="0" smtClean="0">
                <a:solidFill>
                  <a:prstClr val="black"/>
                </a:solidFill>
              </a:rPr>
              <a:t>      a combination of filters.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322" name="AutoShape 2" descr="Fluorescent antibody methods for detection of microbial surface antigen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6324" name="AutoShape 4" descr="Fluorescent antibody methods for detection of microbial surface antigen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6326" name="AutoShape 6" descr="C:\Users\metro\Downloads\Fluorescent-antibody-methods.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6327" name="Picture 7"/>
          <p:cNvPicPr>
            <a:picLocks noChangeAspect="1" noChangeArrowheads="1"/>
          </p:cNvPicPr>
          <p:nvPr/>
        </p:nvPicPr>
        <p:blipFill>
          <a:blip r:embed="rId2"/>
          <a:srcRect/>
          <a:stretch>
            <a:fillRect/>
          </a:stretch>
        </p:blipFill>
        <p:spPr bwMode="auto">
          <a:xfrm>
            <a:off x="762000" y="1219200"/>
            <a:ext cx="7313613" cy="3962400"/>
          </a:xfrm>
          <a:prstGeom prst="rect">
            <a:avLst/>
          </a:prstGeom>
          <a:noFill/>
          <a:ln w="28575">
            <a:solidFill>
              <a:srgbClr val="FF0000"/>
            </a:solid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3416320"/>
          </a:xfrm>
          <a:prstGeom prst="rect">
            <a:avLst/>
          </a:prstGeom>
        </p:spPr>
        <p:txBody>
          <a:bodyPr wrap="square">
            <a:spAutoFit/>
          </a:bodyPr>
          <a:lstStyle/>
          <a:p>
            <a:pPr lvl="0"/>
            <a:r>
              <a:rPr lang="en-US" sz="2400" b="1" dirty="0" smtClean="0">
                <a:solidFill>
                  <a:srgbClr val="7030A0"/>
                </a:solidFill>
              </a:rPr>
              <a:t>Applications</a:t>
            </a:r>
            <a:r>
              <a:rPr lang="en-US" sz="2400" dirty="0" smtClean="0">
                <a:solidFill>
                  <a:prstClr val="black"/>
                </a:solidFill>
              </a:rPr>
              <a:t>:</a:t>
            </a:r>
          </a:p>
          <a:p>
            <a:pPr lvl="0">
              <a:buFont typeface="Arial" pitchFamily="34" charset="0"/>
              <a:buChar char="•"/>
            </a:pPr>
            <a:r>
              <a:rPr lang="en-US" sz="2400" dirty="0" smtClean="0">
                <a:solidFill>
                  <a:prstClr val="black"/>
                </a:solidFill>
              </a:rPr>
              <a:t>   Multiple parameters—the size, granularity. DNA or RNA content, </a:t>
            </a:r>
          </a:p>
          <a:p>
            <a:pPr lvl="0"/>
            <a:r>
              <a:rPr lang="en-US" sz="2400" dirty="0" smtClean="0">
                <a:solidFill>
                  <a:prstClr val="black"/>
                </a:solidFill>
              </a:rPr>
              <a:t>    cellular antigens, receptor levels, etc.,—can be measured using </a:t>
            </a:r>
          </a:p>
          <a:p>
            <a:pPr lvl="0"/>
            <a:r>
              <a:rPr lang="en-US" sz="2400" dirty="0" smtClean="0">
                <a:solidFill>
                  <a:prstClr val="black"/>
                </a:solidFill>
              </a:rPr>
              <a:t>    flow cytometry. </a:t>
            </a:r>
          </a:p>
          <a:p>
            <a:pPr lvl="0">
              <a:buFont typeface="Arial" pitchFamily="34" charset="0"/>
              <a:buChar char="•"/>
            </a:pPr>
            <a:r>
              <a:rPr lang="en-US" sz="2400" dirty="0" smtClean="0">
                <a:solidFill>
                  <a:prstClr val="black"/>
                </a:solidFill>
              </a:rPr>
              <a:t>   It is widely used in research and diagnostics, for example, to </a:t>
            </a:r>
          </a:p>
          <a:p>
            <a:pPr lvl="0"/>
            <a:r>
              <a:rPr lang="en-US" sz="2400" dirty="0" smtClean="0">
                <a:solidFill>
                  <a:prstClr val="black"/>
                </a:solidFill>
              </a:rPr>
              <a:t>     count blood cells including differential leukocyte count (DLC), to </a:t>
            </a:r>
          </a:p>
          <a:p>
            <a:pPr lvl="0"/>
            <a:r>
              <a:rPr lang="en-US" sz="2400" dirty="0" smtClean="0">
                <a:solidFill>
                  <a:prstClr val="black"/>
                </a:solidFill>
              </a:rPr>
              <a:t>     isolate T cell subsets (CD4 and CD8 counts in HIV patients), for </a:t>
            </a:r>
          </a:p>
          <a:p>
            <a:pPr lvl="0"/>
            <a:r>
              <a:rPr lang="en-US" sz="2400" dirty="0" smtClean="0">
                <a:solidFill>
                  <a:prstClr val="black"/>
                </a:solidFill>
              </a:rPr>
              <a:t>     diagnosis, treatment and prognosis in cancer (especially </a:t>
            </a:r>
          </a:p>
          <a:p>
            <a:pPr lvl="0"/>
            <a:r>
              <a:rPr lang="en-US" sz="2400" dirty="0" smtClean="0">
                <a:solidFill>
                  <a:prstClr val="black"/>
                </a:solidFill>
              </a:rPr>
              <a:t>     </a:t>
            </a:r>
            <a:r>
              <a:rPr lang="en-US" sz="2400" dirty="0" err="1" smtClean="0">
                <a:solidFill>
                  <a:prstClr val="black"/>
                </a:solidFill>
              </a:rPr>
              <a:t>leukemias</a:t>
            </a:r>
            <a:r>
              <a:rPr lang="en-US" sz="2400" dirty="0" smtClean="0">
                <a:solidFill>
                  <a:prstClr val="black"/>
                </a:solidFill>
              </a:rPr>
              <a:t>), to study the cell cycle and apoptosis, etc.</a:t>
            </a:r>
            <a:endParaRPr lang="en-US" dirty="0">
              <a:solidFill>
                <a:prstClr val="white"/>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197346"/>
            <a:ext cx="8534400" cy="6001643"/>
          </a:xfrm>
          <a:prstGeom prst="rect">
            <a:avLst/>
          </a:prstGeom>
        </p:spPr>
        <p:txBody>
          <a:bodyPr wrap="square">
            <a:spAutoFit/>
          </a:bodyPr>
          <a:lstStyle/>
          <a:p>
            <a:r>
              <a:rPr lang="en-US" sz="2400" b="1" dirty="0" smtClean="0">
                <a:solidFill>
                  <a:srgbClr val="FF0000"/>
                </a:solidFill>
              </a:rPr>
              <a:t>COMPLEMENT FIXATION TEST (CFT)</a:t>
            </a:r>
          </a:p>
          <a:p>
            <a:pPr>
              <a:buFont typeface="Arial" pitchFamily="34" charset="0"/>
              <a:buChar char="•"/>
            </a:pPr>
            <a:r>
              <a:rPr lang="en-US" sz="2400" dirty="0" smtClean="0">
                <a:solidFill>
                  <a:schemeClr val="bg1"/>
                </a:solidFill>
              </a:rPr>
              <a:t>   Complement  takes part in many immunological reactions and is  </a:t>
            </a:r>
          </a:p>
          <a:p>
            <a:r>
              <a:rPr lang="en-US" sz="2400" dirty="0" smtClean="0">
                <a:solidFill>
                  <a:schemeClr val="bg1"/>
                </a:solidFill>
              </a:rPr>
              <a:t>     absorbed during the combination of antigens with their </a:t>
            </a:r>
          </a:p>
          <a:p>
            <a:r>
              <a:rPr lang="en-US" sz="2400" dirty="0" smtClean="0">
                <a:solidFill>
                  <a:schemeClr val="bg1"/>
                </a:solidFill>
              </a:rPr>
              <a:t>     antibodies. </a:t>
            </a:r>
          </a:p>
          <a:p>
            <a:pPr>
              <a:buFont typeface="Arial" pitchFamily="34" charset="0"/>
              <a:buChar char="•"/>
            </a:pPr>
            <a:r>
              <a:rPr lang="en-US" sz="2400" dirty="0" smtClean="0">
                <a:solidFill>
                  <a:schemeClr val="bg1"/>
                </a:solidFill>
              </a:rPr>
              <a:t>   In the presence of the appropriate antibodies, complement lyses </a:t>
            </a:r>
          </a:p>
          <a:p>
            <a:r>
              <a:rPr lang="en-US" sz="2400" dirty="0" smtClean="0">
                <a:solidFill>
                  <a:schemeClr val="bg1"/>
                </a:solidFill>
              </a:rPr>
              <a:t>    erythrocytes, kills and, in some cases, lyses bacteria, </a:t>
            </a:r>
            <a:r>
              <a:rPr lang="en-US" sz="2400" dirty="0" err="1" smtClean="0">
                <a:solidFill>
                  <a:schemeClr val="bg1"/>
                </a:solidFill>
              </a:rPr>
              <a:t>immobilises</a:t>
            </a:r>
            <a:r>
              <a:rPr lang="en-US" sz="2400" dirty="0" smtClean="0">
                <a:solidFill>
                  <a:schemeClr val="bg1"/>
                </a:solidFill>
              </a:rPr>
              <a:t> </a:t>
            </a:r>
          </a:p>
          <a:p>
            <a:r>
              <a:rPr lang="en-US" sz="2400" dirty="0" smtClean="0">
                <a:solidFill>
                  <a:schemeClr val="bg1"/>
                </a:solidFill>
              </a:rPr>
              <a:t>    motile organisms, promotes phagocytosis and immune </a:t>
            </a:r>
          </a:p>
          <a:p>
            <a:r>
              <a:rPr lang="en-US" sz="2400" dirty="0" smtClean="0">
                <a:solidFill>
                  <a:schemeClr val="bg1"/>
                </a:solidFill>
              </a:rPr>
              <a:t>    adherence and contributes to tissue damage in certain types of </a:t>
            </a:r>
          </a:p>
          <a:p>
            <a:r>
              <a:rPr lang="en-US" sz="2400" dirty="0" smtClean="0">
                <a:solidFill>
                  <a:schemeClr val="bg1"/>
                </a:solidFill>
              </a:rPr>
              <a:t>    hypersensitivity.</a:t>
            </a:r>
          </a:p>
          <a:p>
            <a:r>
              <a:rPr lang="en-US" sz="2400" b="1" dirty="0" smtClean="0">
                <a:solidFill>
                  <a:srgbClr val="7030A0"/>
                </a:solidFill>
              </a:rPr>
              <a:t>Principle</a:t>
            </a:r>
            <a:r>
              <a:rPr lang="en-US" sz="2400" dirty="0" smtClean="0">
                <a:solidFill>
                  <a:schemeClr val="bg1"/>
                </a:solidFill>
              </a:rPr>
              <a:t>: </a:t>
            </a:r>
          </a:p>
          <a:p>
            <a:pPr>
              <a:buFont typeface="Arial" pitchFamily="34" charset="0"/>
              <a:buChar char="•"/>
            </a:pPr>
            <a:r>
              <a:rPr lang="en-US" sz="2400" dirty="0" smtClean="0">
                <a:solidFill>
                  <a:schemeClr val="bg1"/>
                </a:solidFill>
              </a:rPr>
              <a:t>   The ability of antigen-antibody complexes to 'fix' complement is </a:t>
            </a:r>
          </a:p>
          <a:p>
            <a:r>
              <a:rPr lang="en-US" sz="2400" dirty="0" smtClean="0">
                <a:solidFill>
                  <a:schemeClr val="bg1"/>
                </a:solidFill>
              </a:rPr>
              <a:t>     made use of in the CFT. </a:t>
            </a:r>
          </a:p>
          <a:p>
            <a:pPr>
              <a:buFont typeface="Arial" pitchFamily="34" charset="0"/>
              <a:buChar char="•"/>
            </a:pPr>
            <a:r>
              <a:rPr lang="en-US" sz="2400" dirty="0" smtClean="0">
                <a:solidFill>
                  <a:schemeClr val="bg1"/>
                </a:solidFill>
              </a:rPr>
              <a:t>   This is a very versatile and sensitive test, applicable with various </a:t>
            </a:r>
          </a:p>
          <a:p>
            <a:r>
              <a:rPr lang="en-US" sz="2400" dirty="0" smtClean="0">
                <a:solidFill>
                  <a:schemeClr val="bg1"/>
                </a:solidFill>
              </a:rPr>
              <a:t>     types of antigens and antibodies and capable of detecting as </a:t>
            </a:r>
          </a:p>
          <a:p>
            <a:r>
              <a:rPr lang="en-US" sz="2400" dirty="0" smtClean="0">
                <a:solidFill>
                  <a:schemeClr val="bg1"/>
                </a:solidFill>
              </a:rPr>
              <a:t>     little as 0.04 mg of antibody nitrogen and 0.1 mg of antigen. </a:t>
            </a:r>
          </a:p>
          <a:p>
            <a:endParaRPr lang="en-US" sz="2400"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152400"/>
            <a:ext cx="8534400" cy="4524315"/>
          </a:xfrm>
          <a:prstGeom prst="rect">
            <a:avLst/>
          </a:prstGeom>
        </p:spPr>
        <p:txBody>
          <a:bodyPr wrap="square">
            <a:spAutoFit/>
          </a:bodyPr>
          <a:lstStyle/>
          <a:p>
            <a:r>
              <a:rPr lang="en-US" sz="2400" b="1" dirty="0" smtClean="0">
                <a:solidFill>
                  <a:srgbClr val="FF0000"/>
                </a:solidFill>
              </a:rPr>
              <a:t>Enzyme linked immunosorbent assay (ELISA) </a:t>
            </a:r>
          </a:p>
          <a:p>
            <a:pPr>
              <a:buFont typeface="Arial" pitchFamily="34" charset="0"/>
              <a:buChar char="•"/>
            </a:pPr>
            <a:r>
              <a:rPr lang="en-US" sz="2400" dirty="0" smtClean="0">
                <a:solidFill>
                  <a:schemeClr val="bg1"/>
                </a:solidFill>
              </a:rPr>
              <a:t>    ELISA is so named because the technique involves the use of an </a:t>
            </a:r>
          </a:p>
          <a:p>
            <a:r>
              <a:rPr lang="en-US" sz="2400" dirty="0" smtClean="0">
                <a:solidFill>
                  <a:schemeClr val="bg1"/>
                </a:solidFill>
              </a:rPr>
              <a:t>     immunosorbent, an absorbing material specific for one of the </a:t>
            </a:r>
          </a:p>
          <a:p>
            <a:r>
              <a:rPr lang="en-US" sz="2400" dirty="0" smtClean="0">
                <a:solidFill>
                  <a:schemeClr val="bg1"/>
                </a:solidFill>
              </a:rPr>
              <a:t>     components of the reaction: the antigen or antibody. </a:t>
            </a:r>
          </a:p>
          <a:p>
            <a:pPr>
              <a:buFont typeface="Arial" pitchFamily="34" charset="0"/>
              <a:buChar char="•"/>
            </a:pPr>
            <a:r>
              <a:rPr lang="en-US" sz="2400" dirty="0" smtClean="0">
                <a:solidFill>
                  <a:schemeClr val="bg1"/>
                </a:solidFill>
              </a:rPr>
              <a:t>   This may be a particulate, for example, cellulose or agarose, or a </a:t>
            </a:r>
          </a:p>
          <a:p>
            <a:r>
              <a:rPr lang="en-US" sz="2400" dirty="0" smtClean="0">
                <a:solidFill>
                  <a:schemeClr val="bg1"/>
                </a:solidFill>
              </a:rPr>
              <a:t>     solid phase such as polystyrene, polyvinyl or polycarbonate </a:t>
            </a:r>
          </a:p>
          <a:p>
            <a:r>
              <a:rPr lang="en-US" sz="2400" dirty="0" smtClean="0">
                <a:solidFill>
                  <a:schemeClr val="bg1"/>
                </a:solidFill>
              </a:rPr>
              <a:t>     tubes or microwells, or membranes or discs of polyacrylamide, </a:t>
            </a:r>
          </a:p>
          <a:p>
            <a:r>
              <a:rPr lang="en-US" sz="2400" dirty="0" smtClean="0">
                <a:solidFill>
                  <a:schemeClr val="bg1"/>
                </a:solidFill>
              </a:rPr>
              <a:t>     paper or plastic. </a:t>
            </a:r>
          </a:p>
          <a:p>
            <a:pPr>
              <a:buFont typeface="Arial" pitchFamily="34" charset="0"/>
              <a:buChar char="•"/>
            </a:pPr>
            <a:r>
              <a:rPr lang="en-US" sz="2400" dirty="0" smtClean="0">
                <a:solidFill>
                  <a:schemeClr val="bg1"/>
                </a:solidFill>
              </a:rPr>
              <a:t>   ELISA is usually done using 96-well microtitre plates suitable for </a:t>
            </a:r>
          </a:p>
          <a:p>
            <a:r>
              <a:rPr lang="en-US" sz="2400" dirty="0" smtClean="0">
                <a:solidFill>
                  <a:schemeClr val="bg1"/>
                </a:solidFill>
              </a:rPr>
              <a:t>     automation. The principle of the test can be illustrated by </a:t>
            </a:r>
          </a:p>
          <a:p>
            <a:r>
              <a:rPr lang="en-US" sz="2400" dirty="0" smtClean="0">
                <a:solidFill>
                  <a:schemeClr val="bg1"/>
                </a:solidFill>
              </a:rPr>
              <a:t>     outlining its application for the detection of rotavirus antigen in </a:t>
            </a:r>
          </a:p>
          <a:p>
            <a:r>
              <a:rPr lang="en-US" sz="2400" dirty="0" smtClean="0">
                <a:solidFill>
                  <a:schemeClr val="bg1"/>
                </a:solidFill>
              </a:rPr>
              <a:t>     feces.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5632311"/>
          </a:xfrm>
          <a:prstGeom prst="rect">
            <a:avLst/>
          </a:prstGeom>
        </p:spPr>
        <p:txBody>
          <a:bodyPr wrap="square">
            <a:spAutoFit/>
          </a:bodyPr>
          <a:lstStyle/>
          <a:p>
            <a:pPr lvl="0"/>
            <a:r>
              <a:rPr lang="en-US" sz="2400" b="1" dirty="0" smtClean="0">
                <a:solidFill>
                  <a:srgbClr val="7030A0"/>
                </a:solidFill>
              </a:rPr>
              <a:t>Procedure:</a:t>
            </a:r>
          </a:p>
          <a:p>
            <a:pPr lvl="0"/>
            <a:r>
              <a:rPr lang="en-US" sz="2400" b="1" dirty="0" smtClean="0">
                <a:solidFill>
                  <a:srgbClr val="C00000"/>
                </a:solidFill>
              </a:rPr>
              <a:t>Sandwich ELISA:</a:t>
            </a:r>
          </a:p>
          <a:p>
            <a:pPr marL="457200" lvl="0" indent="-457200">
              <a:buFontTx/>
              <a:buAutoNum type="arabicPeriod"/>
            </a:pPr>
            <a:r>
              <a:rPr lang="en-US" sz="2400" dirty="0" smtClean="0">
                <a:solidFill>
                  <a:prstClr val="black"/>
                </a:solidFill>
              </a:rPr>
              <a:t>The wells of a microtitre plate are coated with goat antirotavirus antibody. After thorough washing, the fecal samples to be tested are added and incubated overnight at 4°C or for two hours at 37 C. Suitable positive and negative controls are also set up. </a:t>
            </a:r>
          </a:p>
          <a:p>
            <a:pPr marL="457200" lvl="0" indent="-457200">
              <a:buFontTx/>
              <a:buAutoNum type="arabicPeriod"/>
            </a:pPr>
            <a:r>
              <a:rPr lang="en-US" sz="2400" dirty="0" smtClean="0">
                <a:solidFill>
                  <a:prstClr val="black"/>
                </a:solidFill>
              </a:rPr>
              <a:t>The wells are washed and guinea pig antirotavirus antiserum, labeled with alkaline phosphatase, is added and incubated at 37°C for one hour. </a:t>
            </a:r>
          </a:p>
          <a:p>
            <a:pPr marL="457200" indent="-457200">
              <a:buFontTx/>
              <a:buAutoNum type="arabicPeriod"/>
            </a:pPr>
            <a:r>
              <a:rPr lang="en-US" sz="2400" dirty="0" smtClean="0">
                <a:solidFill>
                  <a:prstClr val="black"/>
                </a:solidFill>
              </a:rPr>
              <a:t>After washing a suitable substrate (</a:t>
            </a:r>
            <a:r>
              <a:rPr lang="en-US" sz="2400" dirty="0" err="1" smtClean="0">
                <a:solidFill>
                  <a:prstClr val="black"/>
                </a:solidFill>
              </a:rPr>
              <a:t>para-nitrophenyl</a:t>
            </a:r>
            <a:r>
              <a:rPr lang="en-US" sz="2400" dirty="0" smtClean="0">
                <a:solidFill>
                  <a:prstClr val="black"/>
                </a:solidFill>
              </a:rPr>
              <a:t> phosphate) is added and held at room temperature till the positive controls show the development of a yellow color. The phosphatase enzyme splits the substrate to yield a yellow compound.</a:t>
            </a:r>
            <a:endParaRPr lang="en-US" dirty="0">
              <a:solidFill>
                <a:prstClr val="black"/>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3416320"/>
          </a:xfrm>
          <a:prstGeom prst="rect">
            <a:avLst/>
          </a:prstGeom>
        </p:spPr>
        <p:txBody>
          <a:bodyPr wrap="square">
            <a:spAutoFit/>
          </a:bodyPr>
          <a:lstStyle/>
          <a:p>
            <a:pPr marL="457200" lvl="0" indent="-457200">
              <a:buAutoNum type="arabicPeriod" startAt="4"/>
            </a:pPr>
            <a:r>
              <a:rPr lang="en-US" sz="2400" dirty="0" smtClean="0">
                <a:solidFill>
                  <a:prstClr val="black"/>
                </a:solidFill>
              </a:rPr>
              <a:t>If the test sample contains rotavirus, it is fixed to the antibody coating the wells. When the enzyme labeled antibody is added subsequently, it is in turn fixed. The presence of residual enzyme activity, indicated by the development of yellow </a:t>
            </a:r>
            <a:r>
              <a:rPr lang="en-US" sz="2400" dirty="0" err="1" smtClean="0">
                <a:solidFill>
                  <a:prstClr val="black"/>
                </a:solidFill>
              </a:rPr>
              <a:t>colour</a:t>
            </a:r>
            <a:r>
              <a:rPr lang="en-US" sz="2400" dirty="0" smtClean="0">
                <a:solidFill>
                  <a:prstClr val="black"/>
                </a:solidFill>
              </a:rPr>
              <a:t>, therefore denotes a positive test.</a:t>
            </a:r>
          </a:p>
          <a:p>
            <a:pPr marL="457200" lvl="0" indent="-457200">
              <a:buAutoNum type="arabicPeriod" startAt="4"/>
            </a:pPr>
            <a:r>
              <a:rPr lang="en-US" sz="2400" dirty="0" smtClean="0">
                <a:solidFill>
                  <a:prstClr val="black"/>
                </a:solidFill>
              </a:rPr>
              <a:t>If the sample is negative. there is no significant color change. An ELISA reader provides quantitative color recordings which are directly proportional to the quantity of analyte present in the test sample. </a:t>
            </a:r>
          </a:p>
        </p:txBody>
      </p:sp>
      <p:pic>
        <p:nvPicPr>
          <p:cNvPr id="22530" name="Picture 2" descr="swELISA"/>
          <p:cNvPicPr>
            <a:picLocks noChangeAspect="1" noChangeArrowheads="1"/>
          </p:cNvPicPr>
          <p:nvPr/>
        </p:nvPicPr>
        <p:blipFill>
          <a:blip r:embed="rId2"/>
          <a:srcRect/>
          <a:stretch>
            <a:fillRect/>
          </a:stretch>
        </p:blipFill>
        <p:spPr bwMode="auto">
          <a:xfrm>
            <a:off x="914400" y="3962400"/>
            <a:ext cx="6819900" cy="1828800"/>
          </a:xfrm>
          <a:prstGeom prst="rect">
            <a:avLst/>
          </a:prstGeom>
          <a:noFill/>
          <a:ln w="28575">
            <a:solidFill>
              <a:srgbClr val="FF0000"/>
            </a:solid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81000" y="304800"/>
            <a:ext cx="8534400" cy="3046988"/>
          </a:xfrm>
          <a:prstGeom prst="rect">
            <a:avLst/>
          </a:prstGeom>
        </p:spPr>
        <p:txBody>
          <a:bodyPr wrap="square">
            <a:spAutoFit/>
          </a:bodyPr>
          <a:lstStyle/>
          <a:p>
            <a:pPr marL="457200" lvl="0" indent="-457200"/>
            <a:r>
              <a:rPr lang="en-US" sz="2400" b="1" dirty="0" smtClean="0">
                <a:solidFill>
                  <a:srgbClr val="7030A0"/>
                </a:solidFill>
              </a:rPr>
              <a:t>Types </a:t>
            </a:r>
          </a:p>
          <a:p>
            <a:pPr marL="457200" lvl="0" indent="-457200"/>
            <a:r>
              <a:rPr lang="en-US" sz="2400" b="1" dirty="0" smtClean="0">
                <a:solidFill>
                  <a:srgbClr val="C00000"/>
                </a:solidFill>
              </a:rPr>
              <a:t>Indirect ELISA</a:t>
            </a:r>
            <a:r>
              <a:rPr lang="en-US" sz="2400" dirty="0" smtClean="0">
                <a:solidFill>
                  <a:prstClr val="black"/>
                </a:solidFill>
              </a:rPr>
              <a:t>: </a:t>
            </a:r>
          </a:p>
          <a:p>
            <a:pPr marL="457200" lvl="0" indent="-457200"/>
            <a:r>
              <a:rPr lang="en-US" sz="2400" dirty="0" smtClean="0">
                <a:solidFill>
                  <a:prstClr val="black"/>
                </a:solidFill>
              </a:rPr>
              <a:t>The detection of antibody by ELISA can be illustrated by the anti-</a:t>
            </a:r>
          </a:p>
          <a:p>
            <a:pPr marL="457200" lvl="0" indent="-457200"/>
            <a:r>
              <a:rPr lang="en-US" sz="2400" dirty="0" smtClean="0">
                <a:solidFill>
                  <a:prstClr val="black"/>
                </a:solidFill>
              </a:rPr>
              <a:t>HIV antibody test. Purified inactivated HIV antigen is adsorbed onto </a:t>
            </a:r>
          </a:p>
          <a:p>
            <a:pPr marL="457200" lvl="0" indent="-457200"/>
            <a:r>
              <a:rPr lang="en-US" sz="2400" dirty="0" smtClean="0">
                <a:solidFill>
                  <a:prstClr val="black"/>
                </a:solidFill>
              </a:rPr>
              <a:t>micro assay plate wells. Test serum diluted in buffer is added to the </a:t>
            </a:r>
          </a:p>
          <a:p>
            <a:pPr marL="457200" lvl="0" indent="-457200"/>
            <a:r>
              <a:rPr lang="en-US" sz="2400" dirty="0" smtClean="0">
                <a:solidFill>
                  <a:prstClr val="black"/>
                </a:solidFill>
              </a:rPr>
              <a:t>well and incubated at 37°C for 30 minutes. The well is then </a:t>
            </a:r>
          </a:p>
          <a:p>
            <a:pPr marL="457200" lvl="0" indent="-457200"/>
            <a:r>
              <a:rPr lang="en-US" sz="2400" dirty="0" smtClean="0">
                <a:solidFill>
                  <a:prstClr val="black"/>
                </a:solidFill>
              </a:rPr>
              <a:t>thoroughly washed. the serum contains anti-HIV antibody, it will </a:t>
            </a:r>
          </a:p>
          <a:p>
            <a:pPr marL="457200" lvl="0" indent="-457200"/>
            <a:r>
              <a:rPr lang="en-US" sz="2400" dirty="0" smtClean="0">
                <a:solidFill>
                  <a:prstClr val="black"/>
                </a:solidFill>
              </a:rPr>
              <a:t>form a stable complex with the HIV antigen on the plate. </a:t>
            </a:r>
            <a:endParaRPr lang="en-US" dirty="0">
              <a:solidFill>
                <a:prstClr val="black"/>
              </a:solidFill>
            </a:endParaRPr>
          </a:p>
        </p:txBody>
      </p:sp>
      <p:pic>
        <p:nvPicPr>
          <p:cNvPr id="57348" name="Picture 4" descr="Indirect ELISA"/>
          <p:cNvPicPr>
            <a:picLocks noChangeAspect="1" noChangeArrowheads="1"/>
          </p:cNvPicPr>
          <p:nvPr/>
        </p:nvPicPr>
        <p:blipFill>
          <a:blip r:embed="rId2"/>
          <a:srcRect/>
          <a:stretch>
            <a:fillRect/>
          </a:stretch>
        </p:blipFill>
        <p:spPr bwMode="auto">
          <a:xfrm>
            <a:off x="914400" y="3733800"/>
            <a:ext cx="6810375" cy="1819276"/>
          </a:xfrm>
          <a:prstGeom prst="rect">
            <a:avLst/>
          </a:prstGeom>
          <a:noFill/>
          <a:ln w="28575">
            <a:solidFill>
              <a:srgbClr val="FF0000"/>
            </a:solid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5909310"/>
          </a:xfrm>
          <a:prstGeom prst="rect">
            <a:avLst/>
          </a:prstGeom>
        </p:spPr>
        <p:txBody>
          <a:bodyPr wrap="square">
            <a:spAutoFit/>
          </a:bodyPr>
          <a:lstStyle/>
          <a:p>
            <a:r>
              <a:rPr lang="en-US" sz="2400" dirty="0" smtClean="0">
                <a:solidFill>
                  <a:prstClr val="black"/>
                </a:solidFill>
              </a:rPr>
              <a:t>A goat anti-human immunoglobulin antibody conjugated with horseradish peroxidase enzyme is added and incubated for 30 minutes. After thorough washing, the substrate O-</a:t>
            </a:r>
            <a:r>
              <a:rPr lang="en-US" sz="2400" dirty="0" err="1" smtClean="0">
                <a:solidFill>
                  <a:prstClr val="black"/>
                </a:solidFill>
              </a:rPr>
              <a:t>phenylene</a:t>
            </a:r>
            <a:r>
              <a:rPr lang="en-US" sz="2400" dirty="0" smtClean="0">
                <a:solidFill>
                  <a:prstClr val="black"/>
                </a:solidFill>
              </a:rPr>
              <a:t> diamine dihydrochloride is added and after 30 minutes, the color that develops is read using a micro assay plate reader. Positive and negative controls should invariably be used with test sera.</a:t>
            </a:r>
          </a:p>
          <a:p>
            <a:r>
              <a:rPr lang="en-US" sz="2400" dirty="0" smtClean="0">
                <a:solidFill>
                  <a:prstClr val="black"/>
                </a:solidFill>
              </a:rPr>
              <a:t> </a:t>
            </a:r>
          </a:p>
          <a:p>
            <a:pPr lvl="0"/>
            <a:r>
              <a:rPr lang="en-US" sz="2400" b="1" dirty="0" smtClean="0">
                <a:solidFill>
                  <a:srgbClr val="C00000"/>
                </a:solidFill>
              </a:rPr>
              <a:t>Capture ELISA </a:t>
            </a:r>
            <a:r>
              <a:rPr lang="en-US" sz="2400" dirty="0" smtClean="0">
                <a:solidFill>
                  <a:prstClr val="black"/>
                </a:solidFill>
              </a:rPr>
              <a:t>and immunometric tests are even more specific. Several variations of the ELISA technique have been developed to provide simple diagnostic tests, including the card and dipstick methods suitable for clinical laboratory and bedside applications.</a:t>
            </a:r>
          </a:p>
          <a:p>
            <a:pPr lvl="0"/>
            <a:endParaRPr lang="en-US" sz="2400" b="1" dirty="0" smtClean="0">
              <a:solidFill>
                <a:srgbClr val="C00000"/>
              </a:solidFill>
            </a:endParaRPr>
          </a:p>
          <a:p>
            <a:pPr lvl="0"/>
            <a:r>
              <a:rPr lang="en-US" sz="2400" b="1" dirty="0" smtClean="0">
                <a:solidFill>
                  <a:srgbClr val="C00000"/>
                </a:solidFill>
              </a:rPr>
              <a:t>Sandwich ELISA</a:t>
            </a:r>
            <a:r>
              <a:rPr lang="en-US" sz="2400" dirty="0" smtClean="0">
                <a:solidFill>
                  <a:prstClr val="black"/>
                </a:solidFill>
              </a:rPr>
              <a:t>: It is used for antigen detection in patient sample. The antigen is sandwiched between two layers of antibodies (i.e., capture and detection antibodies).</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506" name="Picture 2" descr="Competitive ELISA"/>
          <p:cNvPicPr>
            <a:picLocks noChangeAspect="1" noChangeArrowheads="1"/>
          </p:cNvPicPr>
          <p:nvPr/>
        </p:nvPicPr>
        <p:blipFill>
          <a:blip r:embed="rId2"/>
          <a:srcRect/>
          <a:stretch>
            <a:fillRect/>
          </a:stretch>
        </p:blipFill>
        <p:spPr bwMode="auto">
          <a:xfrm>
            <a:off x="1066800" y="3276600"/>
            <a:ext cx="6810375" cy="2819401"/>
          </a:xfrm>
          <a:prstGeom prst="rect">
            <a:avLst/>
          </a:prstGeom>
          <a:noFill/>
          <a:ln w="38100">
            <a:solidFill>
              <a:srgbClr val="FF0000"/>
            </a:solidFill>
          </a:ln>
        </p:spPr>
      </p:pic>
      <p:sp>
        <p:nvSpPr>
          <p:cNvPr id="5" name="Rectangle 4"/>
          <p:cNvSpPr/>
          <p:nvPr/>
        </p:nvSpPr>
        <p:spPr>
          <a:xfrm>
            <a:off x="381000" y="304800"/>
            <a:ext cx="8382000" cy="2308324"/>
          </a:xfrm>
          <a:prstGeom prst="rect">
            <a:avLst/>
          </a:prstGeom>
        </p:spPr>
        <p:txBody>
          <a:bodyPr wrap="square">
            <a:spAutoFit/>
          </a:bodyPr>
          <a:lstStyle/>
          <a:p>
            <a:pPr lvl="0"/>
            <a:r>
              <a:rPr lang="en-US" sz="2400" b="1" dirty="0" smtClean="0">
                <a:solidFill>
                  <a:srgbClr val="C00000"/>
                </a:solidFill>
              </a:rPr>
              <a:t>Competitive ELISA</a:t>
            </a:r>
            <a:r>
              <a:rPr lang="en-US" sz="2400" dirty="0" smtClean="0">
                <a:solidFill>
                  <a:prstClr val="black"/>
                </a:solidFill>
              </a:rPr>
              <a:t>: </a:t>
            </a:r>
          </a:p>
          <a:p>
            <a:pPr lvl="0"/>
            <a:r>
              <a:rPr lang="en-US" sz="2400" dirty="0" smtClean="0">
                <a:solidFill>
                  <a:prstClr val="black"/>
                </a:solidFill>
              </a:rPr>
              <a:t>Similar to RIA, both the unknown antigen (sample) and the known antigen (standard) compete with each other for a fixed amount of antibody. Competitive ELISA yields an inverse curve, where higher values of antigen in the samples/standards yield a lower amount of color change. It is normally used for </a:t>
            </a:r>
            <a:r>
              <a:rPr lang="en-US" sz="2400" dirty="0" err="1" smtClean="0">
                <a:solidFill>
                  <a:prstClr val="black"/>
                </a:solidFill>
              </a:rPr>
              <a:t>hapten</a:t>
            </a:r>
            <a:r>
              <a:rPr lang="en-US" sz="2400" dirty="0" smtClean="0">
                <a:solidFill>
                  <a:prstClr val="black"/>
                </a:solidFill>
              </a:rPr>
              <a:t> detection.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4154984"/>
          </a:xfrm>
          <a:prstGeom prst="rect">
            <a:avLst/>
          </a:prstGeom>
        </p:spPr>
        <p:txBody>
          <a:bodyPr wrap="square">
            <a:spAutoFit/>
          </a:bodyPr>
          <a:lstStyle/>
          <a:p>
            <a:r>
              <a:rPr lang="en-US" sz="2400" b="1" dirty="0" smtClean="0">
                <a:solidFill>
                  <a:srgbClr val="C00000"/>
                </a:solidFill>
              </a:rPr>
              <a:t>Cylinder or cassette ELISA</a:t>
            </a:r>
            <a:r>
              <a:rPr lang="en-US" sz="2400" dirty="0" smtClean="0">
                <a:solidFill>
                  <a:schemeClr val="bg1"/>
                </a:solidFill>
              </a:rPr>
              <a:t>: A simple modification of ELISA which has found wide application for testing one or a few samples of sera at a time is the cylinder or cassette ELISA. Here, each specimen is tested in a separate disposable cassette. The test is rapid (10-15 minutes). There is no need for microplate washers or readers. The result is read visually. In-built positive and negative controls are usually provided for validation of the test procedure. An example of cassette ELISA is the </a:t>
            </a:r>
            <a:r>
              <a:rPr lang="en-US" sz="2400" b="1" dirty="0" smtClean="0">
                <a:solidFill>
                  <a:srgbClr val="C00000"/>
                </a:solidFill>
              </a:rPr>
              <a:t>Dot Blot Assay </a:t>
            </a:r>
            <a:r>
              <a:rPr lang="en-US" sz="2400" dirty="0" smtClean="0">
                <a:solidFill>
                  <a:schemeClr val="bg1"/>
                </a:solidFill>
              </a:rPr>
              <a:t>used for the detection of HIV type I and 2 antibodies. Specific type 1 und 2 antigens are immo bilised at separate fixed sites on the nitrocellulose membrane in the cassette.</a:t>
            </a:r>
            <a:endParaRPr lang="en-US" sz="2400" dirty="0">
              <a:solidFill>
                <a:schemeClr val="bg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5262979"/>
          </a:xfrm>
          <a:prstGeom prst="rect">
            <a:avLst/>
          </a:prstGeom>
        </p:spPr>
        <p:txBody>
          <a:bodyPr wrap="square">
            <a:spAutoFit/>
          </a:bodyPr>
          <a:lstStyle/>
          <a:p>
            <a:r>
              <a:rPr lang="en-US" sz="2400" b="1" dirty="0" smtClean="0">
                <a:solidFill>
                  <a:srgbClr val="C00000"/>
                </a:solidFill>
              </a:rPr>
              <a:t>Procedure: </a:t>
            </a:r>
          </a:p>
          <a:p>
            <a:r>
              <a:rPr lang="en-US" sz="2400" dirty="0" smtClean="0">
                <a:solidFill>
                  <a:schemeClr val="bg1"/>
                </a:solidFill>
              </a:rPr>
              <a:t>Test serum is added on the membrane and allowed to filter into absorbent material placed below it in the cassette base. Antibody, if present in the serum, will bind to the appropriate antigen. After washing to remove the unbound antibody, enzyme labeled anti-human immunoglobulin antibody is added. After additional washing to remove the unbound conjugate, a substrate yielding a colored product is added. </a:t>
            </a:r>
          </a:p>
          <a:p>
            <a:r>
              <a:rPr lang="en-US" sz="2400" b="1" dirty="0" smtClean="0">
                <a:solidFill>
                  <a:srgbClr val="C00000"/>
                </a:solidFill>
              </a:rPr>
              <a:t>Result</a:t>
            </a:r>
            <a:r>
              <a:rPr lang="en-US" sz="2400" dirty="0" smtClean="0">
                <a:solidFill>
                  <a:schemeClr val="bg1"/>
                </a:solidFill>
              </a:rPr>
              <a:t>: </a:t>
            </a:r>
          </a:p>
          <a:p>
            <a:r>
              <a:rPr lang="en-US" sz="2400" dirty="0" smtClean="0">
                <a:solidFill>
                  <a:schemeClr val="bg1"/>
                </a:solidFill>
              </a:rPr>
              <a:t>A positive result is indicated by a colored spot developing at the site of the antigen against which the antibody is present in the serum. Human immunoglobulin immobilized at a spot on the membrane acts as a control for the test procedure, as shown by the development of color at the site.</a:t>
            </a:r>
            <a:endParaRPr lang="en-US" sz="2400" dirty="0">
              <a:solidFill>
                <a:schemeClr val="bg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5632311"/>
          </a:xfrm>
          <a:prstGeom prst="rect">
            <a:avLst/>
          </a:prstGeom>
        </p:spPr>
        <p:txBody>
          <a:bodyPr wrap="square">
            <a:spAutoFit/>
          </a:bodyPr>
          <a:lstStyle/>
          <a:p>
            <a:r>
              <a:rPr lang="en-US" sz="2400" b="1" dirty="0" smtClean="0">
                <a:solidFill>
                  <a:srgbClr val="C00000"/>
                </a:solidFill>
              </a:rPr>
              <a:t>Uses of ELISA</a:t>
            </a:r>
            <a:r>
              <a:rPr lang="en-US" sz="2400" dirty="0" smtClean="0">
                <a:solidFill>
                  <a:schemeClr val="bg1"/>
                </a:solidFill>
              </a:rPr>
              <a:t>:</a:t>
            </a:r>
          </a:p>
          <a:p>
            <a:r>
              <a:rPr lang="en-US" sz="2400" dirty="0" smtClean="0">
                <a:solidFill>
                  <a:schemeClr val="bg1"/>
                </a:solidFill>
              </a:rPr>
              <a:t>ELISA plays a major role in the diagnosis of innumerable diseases. Some examples are given below:</a:t>
            </a:r>
          </a:p>
          <a:p>
            <a:pPr>
              <a:buFont typeface="Arial" pitchFamily="34" charset="0"/>
              <a:buChar char="•"/>
            </a:pPr>
            <a:r>
              <a:rPr lang="en-US" sz="2400" dirty="0" smtClean="0">
                <a:solidFill>
                  <a:schemeClr val="bg1"/>
                </a:solidFill>
              </a:rPr>
              <a:t>  HIV detection. </a:t>
            </a:r>
          </a:p>
          <a:p>
            <a:pPr>
              <a:buFont typeface="Arial" pitchFamily="34" charset="0"/>
              <a:buChar char="•"/>
            </a:pPr>
            <a:r>
              <a:rPr lang="en-US" sz="2400" dirty="0" smtClean="0">
                <a:solidFill>
                  <a:schemeClr val="bg1"/>
                </a:solidFill>
              </a:rPr>
              <a:t>  Infectious diseases like hepatitis, EBV, cytomegalovirus IgM/</a:t>
            </a:r>
            <a:r>
              <a:rPr lang="en-US" sz="2400" dirty="0" err="1" smtClean="0">
                <a:solidFill>
                  <a:schemeClr val="bg1"/>
                </a:solidFill>
              </a:rPr>
              <a:t>IgG</a:t>
            </a:r>
            <a:r>
              <a:rPr lang="en-US" sz="2400" dirty="0" smtClean="0">
                <a:solidFill>
                  <a:schemeClr val="bg1"/>
                </a:solidFill>
              </a:rPr>
              <a:t>, </a:t>
            </a:r>
          </a:p>
          <a:p>
            <a:r>
              <a:rPr lang="en-US" sz="2400" dirty="0" smtClean="0">
                <a:solidFill>
                  <a:schemeClr val="bg1"/>
                </a:solidFill>
              </a:rPr>
              <a:t>   dengue IgG. influenza, TORCH panel, etc.. </a:t>
            </a:r>
          </a:p>
          <a:p>
            <a:pPr>
              <a:buFont typeface="Arial" pitchFamily="34" charset="0"/>
              <a:buChar char="•"/>
            </a:pPr>
            <a:r>
              <a:rPr lang="en-US" sz="2400" dirty="0" smtClean="0">
                <a:solidFill>
                  <a:schemeClr val="bg1"/>
                </a:solidFill>
              </a:rPr>
              <a:t>  Rotavirus detection in fecal specimens and enterotoxin of </a:t>
            </a:r>
            <a:r>
              <a:rPr lang="en-US" sz="2400" i="1" dirty="0" smtClean="0">
                <a:solidFill>
                  <a:schemeClr val="bg1"/>
                </a:solidFill>
              </a:rPr>
              <a:t>E.coli</a:t>
            </a:r>
            <a:r>
              <a:rPr lang="en-US" sz="2400" dirty="0" smtClean="0">
                <a:solidFill>
                  <a:schemeClr val="bg1"/>
                </a:solidFill>
              </a:rPr>
              <a:t> </a:t>
            </a:r>
          </a:p>
          <a:p>
            <a:r>
              <a:rPr lang="en-US" sz="2400" dirty="0" smtClean="0">
                <a:solidFill>
                  <a:schemeClr val="bg1"/>
                </a:solidFill>
              </a:rPr>
              <a:t>   in feces.</a:t>
            </a:r>
          </a:p>
          <a:p>
            <a:pPr>
              <a:buFont typeface="Arial" pitchFamily="34" charset="0"/>
              <a:buChar char="•"/>
            </a:pPr>
            <a:r>
              <a:rPr lang="en-US" sz="2400" dirty="0" smtClean="0">
                <a:solidFill>
                  <a:schemeClr val="bg1"/>
                </a:solidFill>
              </a:rPr>
              <a:t>  Syphilis IgG/IgM, </a:t>
            </a:r>
            <a:r>
              <a:rPr lang="en-US" sz="2400" i="1" dirty="0" smtClean="0">
                <a:solidFill>
                  <a:schemeClr val="bg1"/>
                </a:solidFill>
              </a:rPr>
              <a:t>H.pylori</a:t>
            </a:r>
            <a:r>
              <a:rPr lang="en-US" sz="2400" dirty="0" smtClean="0">
                <a:solidFill>
                  <a:schemeClr val="bg1"/>
                </a:solidFill>
              </a:rPr>
              <a:t> IgG and antigen detection.</a:t>
            </a:r>
          </a:p>
          <a:p>
            <a:pPr>
              <a:buFont typeface="Arial" pitchFamily="34" charset="0"/>
              <a:buChar char="•"/>
            </a:pPr>
            <a:r>
              <a:rPr lang="en-US" sz="2400" dirty="0" smtClean="0">
                <a:solidFill>
                  <a:schemeClr val="bg1"/>
                </a:solidFill>
              </a:rPr>
              <a:t>  Food toxins like chloramphenicol, streptomycin, penicillin, </a:t>
            </a:r>
          </a:p>
          <a:p>
            <a:r>
              <a:rPr lang="en-US" sz="2400" dirty="0" smtClean="0">
                <a:solidFill>
                  <a:schemeClr val="bg1"/>
                </a:solidFill>
              </a:rPr>
              <a:t>   aflatoxins, etc. </a:t>
            </a:r>
          </a:p>
          <a:p>
            <a:pPr>
              <a:buFont typeface="Arial" pitchFamily="34" charset="0"/>
              <a:buChar char="•"/>
            </a:pPr>
            <a:r>
              <a:rPr lang="en-US" sz="2400" dirty="0" smtClean="0">
                <a:solidFill>
                  <a:schemeClr val="bg1"/>
                </a:solidFill>
              </a:rPr>
              <a:t> Food adulterants including </a:t>
            </a:r>
            <a:r>
              <a:rPr lang="en-US" sz="2400" i="1" dirty="0" smtClean="0">
                <a:solidFill>
                  <a:schemeClr val="bg1"/>
                </a:solidFill>
              </a:rPr>
              <a:t>E.coli</a:t>
            </a:r>
            <a:r>
              <a:rPr lang="en-US" sz="2400" dirty="0" smtClean="0">
                <a:solidFill>
                  <a:schemeClr val="bg1"/>
                </a:solidFill>
              </a:rPr>
              <a:t>. </a:t>
            </a:r>
            <a:r>
              <a:rPr lang="en-US" sz="2400" i="1" dirty="0" smtClean="0">
                <a:solidFill>
                  <a:schemeClr val="bg1"/>
                </a:solidFill>
              </a:rPr>
              <a:t>Campylobacter</a:t>
            </a:r>
            <a:r>
              <a:rPr lang="en-US" sz="2400" dirty="0" smtClean="0">
                <a:solidFill>
                  <a:schemeClr val="bg1"/>
                </a:solidFill>
              </a:rPr>
              <a:t> and </a:t>
            </a:r>
            <a:r>
              <a:rPr lang="en-US" sz="2400" i="1" dirty="0" smtClean="0">
                <a:solidFill>
                  <a:schemeClr val="bg1"/>
                </a:solidFill>
              </a:rPr>
              <a:t>Salmonella</a:t>
            </a:r>
            <a:r>
              <a:rPr lang="en-US" sz="2400" dirty="0" smtClean="0">
                <a:solidFill>
                  <a:schemeClr val="bg1"/>
                </a:solidFill>
              </a:rPr>
              <a:t> </a:t>
            </a:r>
          </a:p>
          <a:p>
            <a:r>
              <a:rPr lang="en-US" sz="2400" dirty="0" smtClean="0">
                <a:solidFill>
                  <a:schemeClr val="bg1"/>
                </a:solidFill>
              </a:rPr>
              <a:t>   antigens </a:t>
            </a:r>
          </a:p>
          <a:p>
            <a:pPr>
              <a:buFont typeface="Arial" pitchFamily="34" charset="0"/>
              <a:buChar char="•"/>
            </a:pPr>
            <a:r>
              <a:rPr lang="en-US" sz="2400" dirty="0" smtClean="0">
                <a:solidFill>
                  <a:schemeClr val="bg1"/>
                </a:solidFill>
              </a:rPr>
              <a:t> </a:t>
            </a:r>
            <a:r>
              <a:rPr lang="en-US" sz="2400" i="1" dirty="0" smtClean="0">
                <a:solidFill>
                  <a:schemeClr val="bg1"/>
                </a:solidFill>
              </a:rPr>
              <a:t>Mycobacterial</a:t>
            </a:r>
            <a:r>
              <a:rPr lang="en-US" sz="2400" dirty="0" smtClean="0">
                <a:solidFill>
                  <a:schemeClr val="bg1"/>
                </a:solidFill>
              </a:rPr>
              <a:t> antibody detection in tuberculosis.</a:t>
            </a:r>
          </a:p>
          <a:p>
            <a:pPr>
              <a:buFont typeface="Arial" pitchFamily="34" charset="0"/>
              <a:buChar char="•"/>
            </a:pPr>
            <a:r>
              <a:rPr lang="en-US" sz="2400" dirty="0" smtClean="0">
                <a:solidFill>
                  <a:schemeClr val="bg1"/>
                </a:solidFill>
              </a:rPr>
              <a:t> Human allergen-specific IgE and IgA ELISA.</a:t>
            </a:r>
            <a:endParaRPr lang="en-US" sz="2400" dirty="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228600"/>
            <a:ext cx="4434099" cy="523220"/>
          </a:xfrm>
          <a:prstGeom prst="rect">
            <a:avLst/>
          </a:prstGeom>
        </p:spPr>
        <p:txBody>
          <a:bodyPr wrap="none">
            <a:spAutoFit/>
          </a:bodyPr>
          <a:lstStyle/>
          <a:p>
            <a:r>
              <a:rPr lang="en-US" sz="2800" b="1" dirty="0" smtClean="0">
                <a:solidFill>
                  <a:srgbClr val="FF0000"/>
                </a:solidFill>
              </a:rPr>
              <a:t>RADIO IMMUNOASSAY (RIA)</a:t>
            </a:r>
            <a:endParaRPr lang="en-US" sz="2800" b="1" dirty="0">
              <a:solidFill>
                <a:srgbClr val="FF0000"/>
              </a:solidFill>
            </a:endParaRPr>
          </a:p>
        </p:txBody>
      </p:sp>
      <p:sp>
        <p:nvSpPr>
          <p:cNvPr id="5" name="Rectangle 4"/>
          <p:cNvSpPr/>
          <p:nvPr/>
        </p:nvSpPr>
        <p:spPr>
          <a:xfrm>
            <a:off x="304800" y="762000"/>
            <a:ext cx="8534400" cy="5262979"/>
          </a:xfrm>
          <a:prstGeom prst="rect">
            <a:avLst/>
          </a:prstGeom>
        </p:spPr>
        <p:txBody>
          <a:bodyPr wrap="square">
            <a:spAutoFit/>
          </a:bodyPr>
          <a:lstStyle/>
          <a:p>
            <a:pPr>
              <a:buFont typeface="Arial" pitchFamily="34" charset="0"/>
              <a:buChar char="•"/>
            </a:pPr>
            <a:r>
              <a:rPr lang="en-US" sz="2400" dirty="0" smtClean="0">
                <a:solidFill>
                  <a:schemeClr val="bg1"/>
                </a:solidFill>
              </a:rPr>
              <a:t>  Besides fluorescent dyes, many other distinctive "labels" can also </a:t>
            </a:r>
          </a:p>
          <a:p>
            <a:r>
              <a:rPr lang="en-US" sz="2400" dirty="0" smtClean="0">
                <a:solidFill>
                  <a:schemeClr val="bg1"/>
                </a:solidFill>
              </a:rPr>
              <a:t>   be conjugated to antigens and antibodies. </a:t>
            </a:r>
          </a:p>
          <a:p>
            <a:pPr>
              <a:buFont typeface="Arial" pitchFamily="34" charset="0"/>
              <a:buChar char="•"/>
            </a:pPr>
            <a:r>
              <a:rPr lang="en-US" sz="2400" dirty="0" smtClean="0">
                <a:solidFill>
                  <a:schemeClr val="bg1"/>
                </a:solidFill>
              </a:rPr>
              <a:t>  The most commonly used labels are radioisotopes and enzymes. </a:t>
            </a:r>
          </a:p>
          <a:p>
            <a:pPr>
              <a:buFont typeface="Arial" pitchFamily="34" charset="0"/>
              <a:buChar char="•"/>
            </a:pPr>
            <a:r>
              <a:rPr lang="en-US" sz="2400" dirty="0" smtClean="0">
                <a:solidFill>
                  <a:schemeClr val="bg1"/>
                </a:solidFill>
              </a:rPr>
              <a:t>  A variety of tests have been devised for the measurement of </a:t>
            </a:r>
          </a:p>
          <a:p>
            <a:r>
              <a:rPr lang="en-US" sz="2400" dirty="0" smtClean="0">
                <a:solidFill>
                  <a:schemeClr val="bg1"/>
                </a:solidFill>
              </a:rPr>
              <a:t>   antigens and antibodies using such labeled reactants. </a:t>
            </a:r>
          </a:p>
          <a:p>
            <a:pPr>
              <a:buFont typeface="Arial" pitchFamily="34" charset="0"/>
              <a:buChar char="•"/>
            </a:pPr>
            <a:r>
              <a:rPr lang="en-US" sz="2400" dirty="0" smtClean="0">
                <a:solidFill>
                  <a:schemeClr val="bg1"/>
                </a:solidFill>
              </a:rPr>
              <a:t>  The term binder-</a:t>
            </a:r>
            <a:r>
              <a:rPr lang="en-US" sz="2400" dirty="0" err="1" smtClean="0">
                <a:solidFill>
                  <a:schemeClr val="bg1"/>
                </a:solidFill>
              </a:rPr>
              <a:t>ligand</a:t>
            </a:r>
            <a:r>
              <a:rPr lang="en-US" sz="2400" dirty="0" smtClean="0">
                <a:solidFill>
                  <a:schemeClr val="bg1"/>
                </a:solidFill>
              </a:rPr>
              <a:t> assay has been used for these reactions. </a:t>
            </a:r>
          </a:p>
          <a:p>
            <a:pPr>
              <a:buFont typeface="Arial" pitchFamily="34" charset="0"/>
              <a:buChar char="•"/>
            </a:pPr>
            <a:r>
              <a:rPr lang="en-US" sz="2400" dirty="0" smtClean="0">
                <a:solidFill>
                  <a:schemeClr val="bg1"/>
                </a:solidFill>
              </a:rPr>
              <a:t>  The substance (antigen) whose concentration is to be determined </a:t>
            </a:r>
          </a:p>
          <a:p>
            <a:r>
              <a:rPr lang="en-US" sz="2400" dirty="0" smtClean="0">
                <a:solidFill>
                  <a:schemeClr val="bg1"/>
                </a:solidFill>
              </a:rPr>
              <a:t>    is termed the analyte or ligand. </a:t>
            </a:r>
          </a:p>
          <a:p>
            <a:pPr>
              <a:buFont typeface="Arial" pitchFamily="34" charset="0"/>
              <a:buChar char="•"/>
            </a:pPr>
            <a:r>
              <a:rPr lang="en-US" sz="2400" dirty="0" smtClean="0">
                <a:solidFill>
                  <a:schemeClr val="bg1"/>
                </a:solidFill>
              </a:rPr>
              <a:t>  The binding protein (ordinarily, the antibody) which binds to the </a:t>
            </a:r>
          </a:p>
          <a:p>
            <a:r>
              <a:rPr lang="en-US" sz="2400" dirty="0" smtClean="0">
                <a:solidFill>
                  <a:schemeClr val="bg1"/>
                </a:solidFill>
              </a:rPr>
              <a:t>    ligand is called the binder. The first reaction of this type was </a:t>
            </a:r>
          </a:p>
          <a:p>
            <a:r>
              <a:rPr lang="en-US" sz="2400" dirty="0" smtClean="0">
                <a:solidFill>
                  <a:schemeClr val="bg1"/>
                </a:solidFill>
              </a:rPr>
              <a:t>    radioimmunoassay (RIA) described by Berson and Yallow in 1959. </a:t>
            </a:r>
          </a:p>
          <a:p>
            <a:pPr>
              <a:buFont typeface="Arial" pitchFamily="34" charset="0"/>
              <a:buChar char="•"/>
            </a:pPr>
            <a:r>
              <a:rPr lang="en-US" sz="2400" dirty="0" smtClean="0">
                <a:solidFill>
                  <a:schemeClr val="bg1"/>
                </a:solidFill>
              </a:rPr>
              <a:t>  RIA permits the measurement of analytes up to picogram (10</a:t>
            </a:r>
            <a:r>
              <a:rPr lang="en-US" sz="2400" baseline="30000" dirty="0" smtClean="0">
                <a:solidFill>
                  <a:schemeClr val="bg1"/>
                </a:solidFill>
              </a:rPr>
              <a:t>-12</a:t>
            </a:r>
            <a:r>
              <a:rPr lang="en-US" sz="2400" dirty="0" smtClean="0">
                <a:solidFill>
                  <a:schemeClr val="bg1"/>
                </a:solidFill>
              </a:rPr>
              <a:t>) </a:t>
            </a:r>
          </a:p>
          <a:p>
            <a:r>
              <a:rPr lang="en-US" sz="2400" dirty="0" smtClean="0">
                <a:solidFill>
                  <a:schemeClr val="bg1"/>
                </a:solidFill>
              </a:rPr>
              <a:t>    quantities. The importance of RIA was acknowledged when the </a:t>
            </a:r>
          </a:p>
          <a:p>
            <a:r>
              <a:rPr lang="en-US" sz="2400" dirty="0" smtClean="0">
                <a:solidFill>
                  <a:schemeClr val="bg1"/>
                </a:solidFill>
              </a:rPr>
              <a:t>     Nobel Prize was awarded to Yallow for his discovery in 1977.</a:t>
            </a:r>
            <a:endParaRPr lang="en-US" sz="24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5632311"/>
          </a:xfrm>
          <a:prstGeom prst="rect">
            <a:avLst/>
          </a:prstGeom>
        </p:spPr>
        <p:txBody>
          <a:bodyPr wrap="square">
            <a:spAutoFit/>
          </a:bodyPr>
          <a:lstStyle/>
          <a:p>
            <a:pPr lvl="0">
              <a:buFont typeface="Arial" pitchFamily="34" charset="0"/>
              <a:buChar char="•"/>
            </a:pPr>
            <a:r>
              <a:rPr lang="en-US" sz="2400" dirty="0" smtClean="0">
                <a:solidFill>
                  <a:prstClr val="black"/>
                </a:solidFill>
              </a:rPr>
              <a:t>    CFT is a complex procedure consisting of two steps and five </a:t>
            </a:r>
          </a:p>
          <a:p>
            <a:pPr lvl="0"/>
            <a:r>
              <a:rPr lang="en-US" sz="2400" dirty="0" smtClean="0">
                <a:solidFill>
                  <a:prstClr val="black"/>
                </a:solidFill>
              </a:rPr>
              <a:t>     reagents-antigen, antibody, complement, sheep erythrocytes </a:t>
            </a:r>
          </a:p>
          <a:p>
            <a:pPr lvl="0"/>
            <a:r>
              <a:rPr lang="en-US" sz="2400" dirty="0" smtClean="0">
                <a:solidFill>
                  <a:prstClr val="black"/>
                </a:solidFill>
              </a:rPr>
              <a:t>     and amboceptor (rabbit antibody to sheep red cells). Each of </a:t>
            </a:r>
          </a:p>
          <a:p>
            <a:pPr lvl="0"/>
            <a:r>
              <a:rPr lang="en-US" sz="2400" dirty="0" smtClean="0">
                <a:solidFill>
                  <a:prstClr val="black"/>
                </a:solidFill>
              </a:rPr>
              <a:t>     these reagents has to be separately standardized.</a:t>
            </a:r>
          </a:p>
          <a:p>
            <a:pPr lvl="0"/>
            <a:r>
              <a:rPr lang="en-US" sz="2400" b="1" dirty="0" smtClean="0">
                <a:solidFill>
                  <a:srgbClr val="7030A0"/>
                </a:solidFill>
              </a:rPr>
              <a:t>Procedure</a:t>
            </a:r>
            <a:r>
              <a:rPr lang="en-US" sz="2400" dirty="0" smtClean="0">
                <a:solidFill>
                  <a:prstClr val="black"/>
                </a:solidFill>
              </a:rPr>
              <a:t>:</a:t>
            </a:r>
          </a:p>
          <a:p>
            <a:pPr marL="457200" lvl="0" indent="-457200">
              <a:buAutoNum type="arabicPeriod"/>
            </a:pPr>
            <a:r>
              <a:rPr lang="en-US" sz="2400" dirty="0" smtClean="0">
                <a:solidFill>
                  <a:prstClr val="black"/>
                </a:solidFill>
              </a:rPr>
              <a:t>The antigen may be soluble or particulate. The antiserum </a:t>
            </a:r>
          </a:p>
          <a:p>
            <a:pPr marL="457200" lvl="0" indent="-457200"/>
            <a:r>
              <a:rPr lang="en-US" sz="2400" dirty="0" smtClean="0">
                <a:solidFill>
                  <a:prstClr val="black"/>
                </a:solidFill>
              </a:rPr>
              <a:t>       should be heated at 56°C (inactivated) for half an hour before the test to destroy any complement activity, the serum may have and also to remove some non-specific inhibitors of complement present in some sera (anti-complementary activity).</a:t>
            </a:r>
          </a:p>
          <a:p>
            <a:pPr marL="457200" lvl="0" indent="-457200"/>
            <a:r>
              <a:rPr lang="en-US" sz="2400" dirty="0" smtClean="0">
                <a:solidFill>
                  <a:prstClr val="black"/>
                </a:solidFill>
              </a:rPr>
              <a:t>2.   The source of the complement is guinea pig serum. As </a:t>
            </a:r>
          </a:p>
          <a:p>
            <a:pPr marL="457200" lvl="0" indent="-457200"/>
            <a:r>
              <a:rPr lang="en-US" sz="2400" dirty="0" smtClean="0">
                <a:solidFill>
                  <a:prstClr val="black"/>
                </a:solidFill>
              </a:rPr>
              <a:t>      complement activity is heat labile, the serum should be freshly</a:t>
            </a:r>
          </a:p>
          <a:p>
            <a:pPr marL="457200" lvl="0" indent="-457200"/>
            <a:r>
              <a:rPr lang="en-US" sz="2400" dirty="0" smtClean="0">
                <a:solidFill>
                  <a:prstClr val="black"/>
                </a:solidFill>
              </a:rPr>
              <a:t>      drawn, or preserved either in the lyophilized or frozen state or</a:t>
            </a:r>
          </a:p>
          <a:p>
            <a:pPr marL="457200" lvl="0" indent="-457200"/>
            <a:r>
              <a:rPr lang="en-US" sz="2400" dirty="0" smtClean="0">
                <a:solidFill>
                  <a:prstClr val="black"/>
                </a:solidFill>
              </a:rPr>
              <a:t>      with special preservatives, as in Richardson's method.</a:t>
            </a:r>
            <a:endParaRPr lang="en-US" sz="2400" dirty="0">
              <a:solidFill>
                <a:prstClr val="black"/>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304800"/>
            <a:ext cx="8534400" cy="6001643"/>
          </a:xfrm>
          <a:prstGeom prst="rect">
            <a:avLst/>
          </a:prstGeom>
        </p:spPr>
        <p:txBody>
          <a:bodyPr wrap="square">
            <a:spAutoFit/>
          </a:bodyPr>
          <a:lstStyle/>
          <a:p>
            <a:pPr>
              <a:buFont typeface="Arial" pitchFamily="34" charset="0"/>
              <a:buChar char="•"/>
            </a:pPr>
            <a:r>
              <a:rPr lang="en-US" sz="2400" dirty="0" smtClean="0">
                <a:solidFill>
                  <a:schemeClr val="bg1"/>
                </a:solidFill>
              </a:rPr>
              <a:t>  RIA is a competitive binding assay in which fixed amounts of </a:t>
            </a:r>
          </a:p>
          <a:p>
            <a:r>
              <a:rPr lang="en-US" sz="2400" dirty="0" smtClean="0">
                <a:solidFill>
                  <a:schemeClr val="bg1"/>
                </a:solidFill>
              </a:rPr>
              <a:t>   antibody and radio labeled antigen react in the presence of </a:t>
            </a:r>
          </a:p>
          <a:p>
            <a:r>
              <a:rPr lang="en-US" sz="2400" dirty="0" smtClean="0">
                <a:solidFill>
                  <a:schemeClr val="bg1"/>
                </a:solidFill>
              </a:rPr>
              <a:t>   unlabelled antigen. </a:t>
            </a:r>
          </a:p>
          <a:p>
            <a:pPr>
              <a:buFont typeface="Arial" pitchFamily="34" charset="0"/>
              <a:buChar char="•"/>
            </a:pPr>
            <a:r>
              <a:rPr lang="en-US" sz="2400" dirty="0" smtClean="0">
                <a:solidFill>
                  <a:schemeClr val="bg1"/>
                </a:solidFill>
              </a:rPr>
              <a:t>  The labeled and unlabelled antigens compete for the limited </a:t>
            </a:r>
          </a:p>
          <a:p>
            <a:r>
              <a:rPr lang="en-US" sz="2400" dirty="0" smtClean="0">
                <a:solidFill>
                  <a:schemeClr val="bg1"/>
                </a:solidFill>
              </a:rPr>
              <a:t>    binding sites on the antibody. This competition is determined by </a:t>
            </a:r>
          </a:p>
          <a:p>
            <a:r>
              <a:rPr lang="en-US" sz="2400" dirty="0" smtClean="0">
                <a:solidFill>
                  <a:schemeClr val="bg1"/>
                </a:solidFill>
              </a:rPr>
              <a:t>    the level of the unlabelled (test) antigen present in the patient's </a:t>
            </a:r>
          </a:p>
          <a:p>
            <a:r>
              <a:rPr lang="en-US" sz="2400" dirty="0" smtClean="0">
                <a:solidFill>
                  <a:schemeClr val="bg1"/>
                </a:solidFill>
              </a:rPr>
              <a:t>    serum samples. </a:t>
            </a:r>
          </a:p>
          <a:p>
            <a:pPr>
              <a:buFont typeface="Arial" pitchFamily="34" charset="0"/>
              <a:buChar char="•"/>
            </a:pPr>
            <a:r>
              <a:rPr lang="en-US" sz="2400" dirty="0" smtClean="0">
                <a:solidFill>
                  <a:schemeClr val="bg1"/>
                </a:solidFill>
              </a:rPr>
              <a:t>  After the reaction, the antigen is separated into free and bound' </a:t>
            </a:r>
          </a:p>
          <a:p>
            <a:r>
              <a:rPr lang="en-US" sz="2400" dirty="0" smtClean="0">
                <a:solidFill>
                  <a:schemeClr val="bg1"/>
                </a:solidFill>
              </a:rPr>
              <a:t>    fractions and their radioactive counts measured. </a:t>
            </a:r>
          </a:p>
          <a:p>
            <a:pPr>
              <a:buFont typeface="Arial" pitchFamily="34" charset="0"/>
              <a:buChar char="•"/>
            </a:pPr>
            <a:r>
              <a:rPr lang="en-US" sz="2400" dirty="0" smtClean="0">
                <a:solidFill>
                  <a:schemeClr val="bg1"/>
                </a:solidFill>
              </a:rPr>
              <a:t>  The concentration of the test antigen can be calculated from the </a:t>
            </a:r>
          </a:p>
          <a:p>
            <a:r>
              <a:rPr lang="en-US" sz="2400" dirty="0" smtClean="0">
                <a:solidFill>
                  <a:schemeClr val="bg1"/>
                </a:solidFill>
              </a:rPr>
              <a:t>    ratio of the bound and total antigen labels, using a standard </a:t>
            </a:r>
          </a:p>
          <a:p>
            <a:r>
              <a:rPr lang="en-US" sz="2400" dirty="0" smtClean="0">
                <a:solidFill>
                  <a:schemeClr val="bg1"/>
                </a:solidFill>
              </a:rPr>
              <a:t>    dose-response curve. </a:t>
            </a:r>
          </a:p>
          <a:p>
            <a:pPr>
              <a:buFont typeface="Arial" pitchFamily="34" charset="0"/>
              <a:buChar char="•"/>
            </a:pPr>
            <a:r>
              <a:rPr lang="en-US" sz="2400" dirty="0" smtClean="0">
                <a:solidFill>
                  <a:schemeClr val="bg1"/>
                </a:solidFill>
              </a:rPr>
              <a:t>  For any reacting system, the standard dose-response or </a:t>
            </a:r>
          </a:p>
          <a:p>
            <a:r>
              <a:rPr lang="en-US" sz="2400" dirty="0" smtClean="0">
                <a:solidFill>
                  <a:schemeClr val="bg1"/>
                </a:solidFill>
              </a:rPr>
              <a:t>   calibrating curve has to be prepared first. This is done by running </a:t>
            </a:r>
          </a:p>
          <a:p>
            <a:r>
              <a:rPr lang="en-US" sz="2400" dirty="0" smtClean="0">
                <a:solidFill>
                  <a:schemeClr val="bg1"/>
                </a:solidFill>
              </a:rPr>
              <a:t>   the reaction with fixed amounts of antibody and labeled antigen </a:t>
            </a:r>
          </a:p>
          <a:p>
            <a:r>
              <a:rPr lang="en-US" sz="2400" dirty="0" smtClean="0">
                <a:solidFill>
                  <a:schemeClr val="bg1"/>
                </a:solidFill>
              </a:rPr>
              <a:t>   and varying known amounts of unlabelled antigen. </a:t>
            </a:r>
            <a:endParaRPr lang="en-US" sz="2400" dirty="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381000"/>
            <a:ext cx="8534400" cy="3416320"/>
          </a:xfrm>
          <a:prstGeom prst="rect">
            <a:avLst/>
          </a:prstGeom>
        </p:spPr>
        <p:txBody>
          <a:bodyPr wrap="square">
            <a:spAutoFit/>
          </a:bodyPr>
          <a:lstStyle/>
          <a:p>
            <a:pPr>
              <a:buFont typeface="Arial" pitchFamily="34" charset="0"/>
              <a:buChar char="•"/>
            </a:pPr>
            <a:r>
              <a:rPr lang="en-US" sz="2400" dirty="0" smtClean="0">
                <a:solidFill>
                  <a:prstClr val="black"/>
                </a:solidFill>
              </a:rPr>
              <a:t>  The ratio of bound antigen to total antigen (B:T ratio plotted </a:t>
            </a:r>
          </a:p>
          <a:p>
            <a:r>
              <a:rPr lang="en-US" sz="2400" dirty="0" smtClean="0">
                <a:solidFill>
                  <a:prstClr val="black"/>
                </a:solidFill>
              </a:rPr>
              <a:t>    against the analyte concentrations give the standard calibration </a:t>
            </a:r>
          </a:p>
          <a:p>
            <a:r>
              <a:rPr lang="en-US" sz="2400" dirty="0" smtClean="0">
                <a:solidFill>
                  <a:prstClr val="black"/>
                </a:solidFill>
              </a:rPr>
              <a:t>    curve. </a:t>
            </a:r>
          </a:p>
          <a:p>
            <a:pPr>
              <a:buFont typeface="Arial" pitchFamily="34" charset="0"/>
              <a:buChar char="•"/>
            </a:pPr>
            <a:r>
              <a:rPr lang="en-US" sz="2400" dirty="0" smtClean="0">
                <a:solidFill>
                  <a:prstClr val="black"/>
                </a:solidFill>
              </a:rPr>
              <a:t>  The concentration of antigen in the test sample is computed from </a:t>
            </a:r>
          </a:p>
          <a:p>
            <a:r>
              <a:rPr lang="en-US" sz="2400" dirty="0" smtClean="0">
                <a:solidFill>
                  <a:prstClr val="black"/>
                </a:solidFill>
              </a:rPr>
              <a:t>    the B-T ratio of the test by interpolation from the calibration </a:t>
            </a:r>
          </a:p>
          <a:p>
            <a:r>
              <a:rPr lang="en-US" sz="2400" dirty="0" smtClean="0">
                <a:solidFill>
                  <a:prstClr val="black"/>
                </a:solidFill>
              </a:rPr>
              <a:t>    curve. </a:t>
            </a:r>
          </a:p>
          <a:p>
            <a:pPr>
              <a:buFont typeface="Arial" pitchFamily="34" charset="0"/>
              <a:buChar char="•"/>
            </a:pPr>
            <a:r>
              <a:rPr lang="en-US" sz="2400" dirty="0" smtClean="0">
                <a:solidFill>
                  <a:prstClr val="black"/>
                </a:solidFill>
              </a:rPr>
              <a:t>  RIA and its modifications have versatile applications in various </a:t>
            </a:r>
          </a:p>
          <a:p>
            <a:r>
              <a:rPr lang="en-US" sz="2400" dirty="0" smtClean="0">
                <a:solidFill>
                  <a:prstClr val="black"/>
                </a:solidFill>
              </a:rPr>
              <a:t>    areas of biology and medicine, including the quantitation of </a:t>
            </a:r>
          </a:p>
          <a:p>
            <a:r>
              <a:rPr lang="en-US" sz="2400" dirty="0" smtClean="0">
                <a:solidFill>
                  <a:prstClr val="black"/>
                </a:solidFill>
              </a:rPr>
              <a:t>    hormones, drugs, tumor markers, IgE and viral antigens.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8" name="Picture 4" descr="Radioimmunoassay (RIA) - Bioscience Notes"/>
          <p:cNvPicPr>
            <a:picLocks noChangeAspect="1" noChangeArrowheads="1"/>
          </p:cNvPicPr>
          <p:nvPr/>
        </p:nvPicPr>
        <p:blipFill>
          <a:blip r:embed="rId2"/>
          <a:srcRect/>
          <a:stretch>
            <a:fillRect/>
          </a:stretch>
        </p:blipFill>
        <p:spPr bwMode="auto">
          <a:xfrm>
            <a:off x="457200" y="381000"/>
            <a:ext cx="5334000" cy="4267200"/>
          </a:xfrm>
          <a:prstGeom prst="rect">
            <a:avLst/>
          </a:prstGeom>
          <a:noFill/>
          <a:ln w="28575">
            <a:solidFill>
              <a:srgbClr val="FF0000"/>
            </a:solidFill>
          </a:ln>
        </p:spPr>
      </p:pic>
      <p:pic>
        <p:nvPicPr>
          <p:cNvPr id="1029" name="Picture 5"/>
          <p:cNvPicPr>
            <a:picLocks noChangeAspect="1" noChangeArrowheads="1"/>
          </p:cNvPicPr>
          <p:nvPr/>
        </p:nvPicPr>
        <p:blipFill>
          <a:blip r:embed="rId3"/>
          <a:srcRect/>
          <a:stretch>
            <a:fillRect/>
          </a:stretch>
        </p:blipFill>
        <p:spPr bwMode="auto">
          <a:xfrm>
            <a:off x="5715000" y="4876800"/>
            <a:ext cx="2969623" cy="1676400"/>
          </a:xfrm>
          <a:prstGeom prst="rect">
            <a:avLst/>
          </a:prstGeom>
          <a:noFill/>
          <a:ln w="28575">
            <a:solidFill>
              <a:srgbClr val="FF0000"/>
            </a:solid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35846"/>
            <a:ext cx="8534400" cy="6001643"/>
          </a:xfrm>
          <a:prstGeom prst="rect">
            <a:avLst/>
          </a:prstGeom>
        </p:spPr>
        <p:txBody>
          <a:bodyPr wrap="square">
            <a:spAutoFit/>
          </a:bodyPr>
          <a:lstStyle/>
          <a:p>
            <a:r>
              <a:rPr lang="en-US" sz="2400" b="1" dirty="0" smtClean="0">
                <a:solidFill>
                  <a:srgbClr val="FF0000"/>
                </a:solidFill>
              </a:rPr>
              <a:t>IMMUNOELECTROBLOT/WESTERN BLOT TECHNIQUES</a:t>
            </a:r>
          </a:p>
          <a:p>
            <a:pPr>
              <a:buFont typeface="Arial" pitchFamily="34" charset="0"/>
              <a:buChar char="•"/>
            </a:pPr>
            <a:r>
              <a:rPr lang="en-US" sz="2400" dirty="0" smtClean="0">
                <a:solidFill>
                  <a:schemeClr val="bg1"/>
                </a:solidFill>
              </a:rPr>
              <a:t>    Immunoelectroblot or western blot techniques combine the</a:t>
            </a:r>
          </a:p>
          <a:p>
            <a:r>
              <a:rPr lang="en-US" sz="2400" dirty="0" smtClean="0">
                <a:solidFill>
                  <a:schemeClr val="bg1"/>
                </a:solidFill>
              </a:rPr>
              <a:t>     sensitivity of enzyme immunoassay with much greater </a:t>
            </a:r>
          </a:p>
          <a:p>
            <a:r>
              <a:rPr lang="en-US" sz="2400" dirty="0" smtClean="0">
                <a:solidFill>
                  <a:schemeClr val="bg1"/>
                </a:solidFill>
              </a:rPr>
              <a:t>     specificity. </a:t>
            </a:r>
          </a:p>
          <a:p>
            <a:pPr>
              <a:buFont typeface="Arial" pitchFamily="34" charset="0"/>
              <a:buChar char="•"/>
            </a:pPr>
            <a:r>
              <a:rPr lang="en-US" sz="2400" dirty="0" smtClean="0">
                <a:solidFill>
                  <a:schemeClr val="bg1"/>
                </a:solidFill>
              </a:rPr>
              <a:t>   The technique is a combination of three separate procedures:</a:t>
            </a:r>
          </a:p>
          <a:p>
            <a:pPr marL="457200" indent="-457200">
              <a:buAutoNum type="arabicPeriod"/>
            </a:pPr>
            <a:r>
              <a:rPr lang="en-US" sz="2400" dirty="0" smtClean="0">
                <a:solidFill>
                  <a:schemeClr val="bg1"/>
                </a:solidFill>
              </a:rPr>
              <a:t>Separation of ligand-antigen components by poly- acryl amide </a:t>
            </a:r>
          </a:p>
          <a:p>
            <a:pPr marL="457200" indent="-457200"/>
            <a:r>
              <a:rPr lang="en-US" sz="2400" dirty="0" smtClean="0">
                <a:solidFill>
                  <a:schemeClr val="bg1"/>
                </a:solidFill>
              </a:rPr>
              <a:t>       gel electrophoresis</a:t>
            </a:r>
          </a:p>
          <a:p>
            <a:pPr marL="457200" indent="-457200">
              <a:buAutoNum type="arabicPeriod" startAt="2"/>
            </a:pPr>
            <a:r>
              <a:rPr lang="en-US" sz="2400" dirty="0" smtClean="0">
                <a:solidFill>
                  <a:schemeClr val="bg1"/>
                </a:solidFill>
              </a:rPr>
              <a:t>Blotting of the electrophoresed ligand fraction on nitrocellulose membrane strips</a:t>
            </a:r>
          </a:p>
          <a:p>
            <a:pPr marL="457200" indent="-457200">
              <a:buAutoNum type="arabicPeriod" startAt="2"/>
            </a:pPr>
            <a:r>
              <a:rPr lang="en-US" sz="2400" dirty="0" smtClean="0">
                <a:solidFill>
                  <a:schemeClr val="bg1"/>
                </a:solidFill>
              </a:rPr>
              <a:t>Enzyme immunoassay (or radioimmunoassay) to:</a:t>
            </a:r>
          </a:p>
          <a:p>
            <a:pPr marL="457200" indent="-457200"/>
            <a:r>
              <a:rPr lang="en-US" sz="2400" dirty="0" smtClean="0">
                <a:solidFill>
                  <a:schemeClr val="bg1"/>
                </a:solidFill>
              </a:rPr>
              <a:t>     • detect antibody in test sera against the various ligand fraction   </a:t>
            </a:r>
          </a:p>
          <a:p>
            <a:pPr marL="457200" indent="-457200"/>
            <a:r>
              <a:rPr lang="en-US" sz="2400" dirty="0" smtClean="0">
                <a:solidFill>
                  <a:schemeClr val="bg1"/>
                </a:solidFill>
              </a:rPr>
              <a:t>        bands</a:t>
            </a:r>
          </a:p>
          <a:p>
            <a:pPr marL="457200" indent="-457200"/>
            <a:r>
              <a:rPr lang="en-US" sz="2400" dirty="0" smtClean="0">
                <a:solidFill>
                  <a:schemeClr val="bg1"/>
                </a:solidFill>
              </a:rPr>
              <a:t>     • probe with known antisera against specific antigen bands</a:t>
            </a:r>
          </a:p>
          <a:p>
            <a:pPr marL="457200" indent="-457200"/>
            <a:r>
              <a:rPr lang="en-US" sz="2400" dirty="0" smtClean="0">
                <a:solidFill>
                  <a:schemeClr val="bg1"/>
                </a:solidFill>
              </a:rPr>
              <a:t>        The western blot test, considered to be the definitive /   </a:t>
            </a:r>
          </a:p>
          <a:p>
            <a:pPr marL="457200" indent="-457200"/>
            <a:r>
              <a:rPr lang="en-US" sz="2400" dirty="0" smtClean="0">
                <a:solidFill>
                  <a:schemeClr val="bg1"/>
                </a:solidFill>
              </a:rPr>
              <a:t>        confirmatory test for the serodiagnosis of HIV infection, is an  </a:t>
            </a:r>
          </a:p>
          <a:p>
            <a:pPr marL="457200" indent="-457200"/>
            <a:r>
              <a:rPr lang="en-US" sz="2400" dirty="0" smtClean="0">
                <a:solidFill>
                  <a:schemeClr val="bg1"/>
                </a:solidFill>
              </a:rPr>
              <a:t>        example of the immunoelectroblot technique.</a:t>
            </a:r>
            <a:endParaRPr lang="en-US" sz="2400" dirty="0">
              <a:solidFill>
                <a:schemeClr val="bg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 Public Lab: How to Calculate Protein Concentration for Western Blot"/>
          <p:cNvPicPr>
            <a:picLocks noChangeAspect="1" noChangeArrowheads="1"/>
          </p:cNvPicPr>
          <p:nvPr/>
        </p:nvPicPr>
        <p:blipFill>
          <a:blip r:embed="rId2"/>
          <a:srcRect/>
          <a:stretch>
            <a:fillRect/>
          </a:stretch>
        </p:blipFill>
        <p:spPr bwMode="auto">
          <a:xfrm>
            <a:off x="1371600" y="1066800"/>
            <a:ext cx="6324600" cy="4648201"/>
          </a:xfrm>
          <a:prstGeom prst="rect">
            <a:avLst/>
          </a:prstGeom>
          <a:noFill/>
          <a:ln w="38100">
            <a:solidFill>
              <a:srgbClr val="FF0000"/>
            </a:solid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6370975"/>
          </a:xfrm>
          <a:prstGeom prst="rect">
            <a:avLst/>
          </a:prstGeom>
        </p:spPr>
        <p:txBody>
          <a:bodyPr wrap="square">
            <a:spAutoFit/>
          </a:bodyPr>
          <a:lstStyle/>
          <a:p>
            <a:r>
              <a:rPr lang="en-US" sz="2400" b="1" dirty="0" smtClean="0">
                <a:solidFill>
                  <a:srgbClr val="FF0000"/>
                </a:solidFill>
              </a:rPr>
              <a:t>Recent advances in diagnostic microbiology</a:t>
            </a:r>
          </a:p>
          <a:p>
            <a:r>
              <a:rPr lang="en-US" sz="2400" b="1" dirty="0" smtClean="0">
                <a:solidFill>
                  <a:srgbClr val="7030A0"/>
                </a:solidFill>
              </a:rPr>
              <a:t>INTRODUCTION</a:t>
            </a:r>
          </a:p>
          <a:p>
            <a:r>
              <a:rPr lang="en-US" sz="2400" dirty="0" smtClean="0">
                <a:solidFill>
                  <a:schemeClr val="bg1"/>
                </a:solidFill>
              </a:rPr>
              <a:t>Conventional laboratory techniques for diagnosis of infectious diseases, such as culture and related methods, are widely used as they are sensitive and inexpensive, but tend to be labor- and resource-intensive, requiring considerable expertise. They often require further characterization by molecular techniques to confirm identification.</a:t>
            </a:r>
          </a:p>
          <a:p>
            <a:r>
              <a:rPr lang="en-US" sz="2400" dirty="0" smtClean="0">
                <a:solidFill>
                  <a:schemeClr val="bg1"/>
                </a:solidFill>
              </a:rPr>
              <a:t>Molecular methods are useful in situations where conventional methods are slow, insensitive or unavailable. Advances have been made in decreasing the turnaround time (from specimen collection to the final report reaching the patient) in culture, identification and antibiotic susceptibility testing. </a:t>
            </a:r>
          </a:p>
          <a:p>
            <a:r>
              <a:rPr lang="en-US" sz="2400" b="1" dirty="0" smtClean="0">
                <a:solidFill>
                  <a:srgbClr val="C00000"/>
                </a:solidFill>
              </a:rPr>
              <a:t>Automated and semi-automated systems</a:t>
            </a:r>
            <a:r>
              <a:rPr lang="en-US" sz="2400" dirty="0" smtClean="0">
                <a:solidFill>
                  <a:schemeClr val="bg1"/>
                </a:solidFill>
              </a:rPr>
              <a:t>: </a:t>
            </a:r>
          </a:p>
          <a:p>
            <a:r>
              <a:rPr lang="en-US" sz="2400" dirty="0" smtClean="0">
                <a:solidFill>
                  <a:schemeClr val="bg1"/>
                </a:solidFill>
              </a:rPr>
              <a:t>They fall into two main groups: </a:t>
            </a:r>
          </a:p>
          <a:p>
            <a:pPr>
              <a:buFont typeface="Arial" pitchFamily="34" charset="0"/>
              <a:buChar char="•"/>
            </a:pPr>
            <a:r>
              <a:rPr lang="en-US" sz="2400" dirty="0" smtClean="0">
                <a:solidFill>
                  <a:schemeClr val="bg1"/>
                </a:solidFill>
              </a:rPr>
              <a:t> Blood culture systems Identification and </a:t>
            </a:r>
          </a:p>
          <a:p>
            <a:pPr>
              <a:buFont typeface="Arial" pitchFamily="34" charset="0"/>
              <a:buChar char="•"/>
            </a:pPr>
            <a:r>
              <a:rPr lang="en-US" sz="2400" dirty="0" smtClean="0">
                <a:solidFill>
                  <a:schemeClr val="bg1"/>
                </a:solidFill>
              </a:rPr>
              <a:t> Susceptibility testing instruments</a:t>
            </a:r>
            <a:endParaRPr lang="en-US" dirty="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6001643"/>
          </a:xfrm>
          <a:prstGeom prst="rect">
            <a:avLst/>
          </a:prstGeom>
        </p:spPr>
        <p:txBody>
          <a:bodyPr wrap="square">
            <a:spAutoFit/>
          </a:bodyPr>
          <a:lstStyle/>
          <a:p>
            <a:pPr lvl="0"/>
            <a:r>
              <a:rPr lang="en-US" sz="2400" dirty="0" smtClean="0">
                <a:solidFill>
                  <a:prstClr val="black"/>
                </a:solidFill>
              </a:rPr>
              <a:t>Whereas some identification and susceptibility testing instruments take as long as traditional methods, others provide results within a single working day. One of the newer methods to enter the chain is the MALDI-TOFMS (matrix-assisted laser desorption/ </a:t>
            </a:r>
            <a:r>
              <a:rPr lang="en-US" sz="2400" dirty="0" err="1" smtClean="0">
                <a:solidFill>
                  <a:prstClr val="black"/>
                </a:solidFill>
              </a:rPr>
              <a:t>ionisation</a:t>
            </a:r>
            <a:r>
              <a:rPr lang="en-US" sz="2400" dirty="0" smtClean="0">
                <a:solidFill>
                  <a:prstClr val="black"/>
                </a:solidFill>
              </a:rPr>
              <a:t>-time of flight mass spectrometry). It is a technology for identification of any bacteria or fungi based on the unique protein composition of the bacterial cell. Its advantage is rapid (in minutes) and reliable results.</a:t>
            </a:r>
          </a:p>
          <a:p>
            <a:pPr lvl="0"/>
            <a:r>
              <a:rPr lang="en-US" sz="2400" dirty="0" smtClean="0">
                <a:solidFill>
                  <a:prstClr val="black"/>
                </a:solidFill>
              </a:rPr>
              <a:t>The most advancement in diagnostic microbiology has been made in the application of molecular techniques. </a:t>
            </a:r>
          </a:p>
          <a:p>
            <a:pPr lvl="0"/>
            <a:endParaRPr lang="en-US" sz="2400" dirty="0" smtClean="0">
              <a:solidFill>
                <a:prstClr val="black"/>
              </a:solidFill>
            </a:endParaRPr>
          </a:p>
          <a:p>
            <a:pPr lvl="0"/>
            <a:r>
              <a:rPr lang="en-US" sz="2400" b="1" dirty="0" smtClean="0">
                <a:solidFill>
                  <a:srgbClr val="C00000"/>
                </a:solidFill>
              </a:rPr>
              <a:t>MOLECULAR METHODS</a:t>
            </a:r>
          </a:p>
          <a:p>
            <a:pPr lvl="0"/>
            <a:r>
              <a:rPr lang="en-US" sz="2400" dirty="0" smtClean="0">
                <a:solidFill>
                  <a:prstClr val="black"/>
                </a:solidFill>
              </a:rPr>
              <a:t>They can be broadly classified into one of three categories:</a:t>
            </a:r>
          </a:p>
          <a:p>
            <a:pPr lvl="0"/>
            <a:r>
              <a:rPr lang="en-US" sz="2400" dirty="0" smtClean="0">
                <a:solidFill>
                  <a:prstClr val="black"/>
                </a:solidFill>
              </a:rPr>
              <a:t>• Hybridization</a:t>
            </a:r>
          </a:p>
          <a:p>
            <a:pPr lvl="0"/>
            <a:r>
              <a:rPr lang="en-US" sz="2400" dirty="0" smtClean="0">
                <a:solidFill>
                  <a:prstClr val="black"/>
                </a:solidFill>
              </a:rPr>
              <a:t>• Amplification</a:t>
            </a:r>
          </a:p>
          <a:p>
            <a:pPr lvl="0"/>
            <a:r>
              <a:rPr lang="en-US" sz="2400" dirty="0" smtClean="0">
                <a:solidFill>
                  <a:prstClr val="black"/>
                </a:solidFill>
              </a:rPr>
              <a:t>• Sequencing and enzymatic digestion of nucleic acid</a:t>
            </a:r>
            <a:endParaRPr lang="en-US" dirty="0">
              <a:solidFill>
                <a:prstClr val="black"/>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304800"/>
            <a:ext cx="8534400" cy="4893647"/>
          </a:xfrm>
          <a:prstGeom prst="rect">
            <a:avLst/>
          </a:prstGeom>
        </p:spPr>
        <p:txBody>
          <a:bodyPr wrap="square">
            <a:spAutoFit/>
          </a:bodyPr>
          <a:lstStyle/>
          <a:p>
            <a:r>
              <a:rPr lang="en-US" sz="2400" b="1" dirty="0" smtClean="0">
                <a:solidFill>
                  <a:srgbClr val="C00000"/>
                </a:solidFill>
              </a:rPr>
              <a:t>Hybridization</a:t>
            </a:r>
          </a:p>
          <a:p>
            <a:r>
              <a:rPr lang="en-US" sz="2400" dirty="0" smtClean="0">
                <a:solidFill>
                  <a:schemeClr val="bg1"/>
                </a:solidFill>
              </a:rPr>
              <a:t>This is based on the ability of two nucleic acid strands that have complementary base sequences to bind specifically with each other and form a double-stranded molecule or hybrid. The assay requires one nucleic acid strand (probe) from an organism of known identity and another (target) from an unknown organism. Hybridization is detected by the use of a reporter molecule that forms a complex with the single-stranded probe DNA. Probes may be labeled with a variety of molecules-radioactive, biotin-</a:t>
            </a:r>
            <a:r>
              <a:rPr lang="en-US" sz="2400" dirty="0" err="1" smtClean="0">
                <a:solidFill>
                  <a:schemeClr val="bg1"/>
                </a:solidFill>
              </a:rPr>
              <a:t>avidin</a:t>
            </a:r>
            <a:r>
              <a:rPr lang="en-US" sz="2400" dirty="0" smtClean="0">
                <a:solidFill>
                  <a:schemeClr val="bg1"/>
                </a:solidFill>
              </a:rPr>
              <a:t> and </a:t>
            </a:r>
            <a:r>
              <a:rPr lang="en-US" sz="2400" dirty="0" err="1" smtClean="0">
                <a:solidFill>
                  <a:schemeClr val="bg1"/>
                </a:solidFill>
              </a:rPr>
              <a:t>chemiluminescent</a:t>
            </a:r>
            <a:r>
              <a:rPr lang="en-US" sz="2400" dirty="0" smtClean="0">
                <a:solidFill>
                  <a:schemeClr val="bg1"/>
                </a:solidFill>
              </a:rPr>
              <a:t> labels. </a:t>
            </a:r>
          </a:p>
          <a:p>
            <a:r>
              <a:rPr lang="en-US" sz="2400" dirty="0" smtClean="0">
                <a:solidFill>
                  <a:schemeClr val="bg1"/>
                </a:solidFill>
              </a:rPr>
              <a:t>One of the major advancements of this technique has been in the application of line probe assay for diagnosis of tuberculosis and detection of drug resistance. </a:t>
            </a:r>
            <a:endParaRPr lang="en-US" sz="2400" dirty="0">
              <a:solidFill>
                <a:schemeClr val="bg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304800"/>
            <a:ext cx="8534400" cy="5632311"/>
          </a:xfrm>
          <a:prstGeom prst="rect">
            <a:avLst/>
          </a:prstGeom>
        </p:spPr>
        <p:txBody>
          <a:bodyPr wrap="square">
            <a:spAutoFit/>
          </a:bodyPr>
          <a:lstStyle/>
          <a:p>
            <a:r>
              <a:rPr lang="en-US" sz="2400" b="1" dirty="0" smtClean="0">
                <a:solidFill>
                  <a:srgbClr val="C00000"/>
                </a:solidFill>
              </a:rPr>
              <a:t>Amplification</a:t>
            </a:r>
          </a:p>
          <a:p>
            <a:r>
              <a:rPr lang="en-US" sz="2400" b="1" dirty="0" smtClean="0">
                <a:solidFill>
                  <a:srgbClr val="7030A0"/>
                </a:solidFill>
              </a:rPr>
              <a:t>Polymerase chain reaction (PCR): </a:t>
            </a:r>
          </a:p>
          <a:p>
            <a:r>
              <a:rPr lang="en-US" sz="2400" dirty="0" smtClean="0">
                <a:solidFill>
                  <a:prstClr val="black"/>
                </a:solidFill>
              </a:rPr>
              <a:t>This is the most widely used target nucleic acid amplification method. It combines the principles of complementary nucleic acid hybridization and replication. </a:t>
            </a:r>
          </a:p>
          <a:p>
            <a:r>
              <a:rPr lang="en-US" sz="2400" dirty="0" smtClean="0">
                <a:solidFill>
                  <a:prstClr val="black"/>
                </a:solidFill>
              </a:rPr>
              <a:t>Conventional PCR involves the following steps: </a:t>
            </a:r>
          </a:p>
          <a:p>
            <a:pPr marL="457200" indent="-457200">
              <a:buAutoNum type="arabicPeriod"/>
            </a:pPr>
            <a:r>
              <a:rPr lang="en-US" sz="2400" b="1" dirty="0" smtClean="0">
                <a:solidFill>
                  <a:prstClr val="black"/>
                </a:solidFill>
              </a:rPr>
              <a:t>Extraction and denaturation</a:t>
            </a:r>
            <a:r>
              <a:rPr lang="en-US" sz="2400" dirty="0" smtClean="0">
                <a:solidFill>
                  <a:prstClr val="black"/>
                </a:solidFill>
              </a:rPr>
              <a:t>: The nucleic acid is first extracted </a:t>
            </a:r>
          </a:p>
          <a:p>
            <a:pPr marL="457200" indent="-457200"/>
            <a:r>
              <a:rPr lang="en-US" sz="2400" dirty="0" smtClean="0">
                <a:solidFill>
                  <a:prstClr val="black"/>
                </a:solidFill>
              </a:rPr>
              <a:t>       from the organism or clinical sample by heat, chemical or enzymatic method, and the target nucleic acid is then added and placed in a thermal cycler to undergo amplification.</a:t>
            </a:r>
          </a:p>
          <a:p>
            <a:pPr marL="457200" indent="-457200">
              <a:buAutoNum type="arabicPeriod" startAt="2"/>
            </a:pPr>
            <a:r>
              <a:rPr lang="en-US" sz="2400" b="1" dirty="0" smtClean="0">
                <a:solidFill>
                  <a:prstClr val="black"/>
                </a:solidFill>
              </a:rPr>
              <a:t>Annealing</a:t>
            </a:r>
            <a:r>
              <a:rPr lang="en-US" sz="2400" dirty="0" smtClean="0">
                <a:solidFill>
                  <a:prstClr val="black"/>
                </a:solidFill>
              </a:rPr>
              <a:t>: Short strands of DNA sequences (primers) are selected to specifically hybridize (anneal) to a particular nucleic acid target.</a:t>
            </a:r>
          </a:p>
          <a:p>
            <a:pPr marL="457200" indent="-457200">
              <a:buAutoNum type="arabicPeriod" startAt="2"/>
            </a:pPr>
            <a:r>
              <a:rPr lang="en-US" sz="2400" b="1" dirty="0" smtClean="0">
                <a:solidFill>
                  <a:prstClr val="black"/>
                </a:solidFill>
              </a:rPr>
              <a:t>Extension of the primer</a:t>
            </a:r>
            <a:r>
              <a:rPr lang="en-US" sz="2400" dirty="0" smtClean="0">
                <a:solidFill>
                  <a:prstClr val="black"/>
                </a:solidFill>
              </a:rPr>
              <a:t>: Taq polymerase is the enzyme commonly used for primer extension at a temperature of 72°C.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304800"/>
            <a:ext cx="8534400" cy="4893647"/>
          </a:xfrm>
          <a:prstGeom prst="rect">
            <a:avLst/>
          </a:prstGeom>
        </p:spPr>
        <p:txBody>
          <a:bodyPr wrap="square">
            <a:spAutoFit/>
          </a:bodyPr>
          <a:lstStyle/>
          <a:p>
            <a:pPr marL="457200" lvl="0" indent="-457200"/>
            <a:r>
              <a:rPr lang="en-US" sz="2400" dirty="0" smtClean="0">
                <a:solidFill>
                  <a:prstClr val="black"/>
                </a:solidFill>
              </a:rPr>
              <a:t>       Annealing provides a template that allows DNA polymerase to add nucleotides and produce by extension a sequence that is complementary to the target template.</a:t>
            </a:r>
          </a:p>
          <a:p>
            <a:pPr marL="457200" lvl="0" indent="-457200">
              <a:buAutoNum type="arabicPeriod" startAt="4"/>
            </a:pPr>
            <a:r>
              <a:rPr lang="en-US" sz="2400" b="1" dirty="0" smtClean="0">
                <a:solidFill>
                  <a:prstClr val="black"/>
                </a:solidFill>
              </a:rPr>
              <a:t>Detection of PCR products</a:t>
            </a:r>
            <a:r>
              <a:rPr lang="en-US" sz="2400" dirty="0" smtClean="0">
                <a:solidFill>
                  <a:prstClr val="black"/>
                </a:solidFill>
              </a:rPr>
              <a:t>: The amplification product of PCR (amplicon) contains the target nucleic acid of interest. A labeled probe is used for detecting specific amplicons. </a:t>
            </a:r>
          </a:p>
          <a:p>
            <a:pPr marL="457200" lvl="0" indent="-457200"/>
            <a:r>
              <a:rPr lang="en-US" sz="2400" b="1" dirty="0" smtClean="0">
                <a:solidFill>
                  <a:srgbClr val="7030A0"/>
                </a:solidFill>
              </a:rPr>
              <a:t>Types of PCR used in diagnostic microbiology</a:t>
            </a:r>
          </a:p>
          <a:p>
            <a:pPr marL="457200" lvl="0" indent="-457200"/>
            <a:r>
              <a:rPr lang="en-US" sz="2400" b="1" dirty="0" smtClean="0">
                <a:solidFill>
                  <a:srgbClr val="C00000"/>
                </a:solidFill>
              </a:rPr>
              <a:t>Multiplex PCR:</a:t>
            </a:r>
          </a:p>
          <a:p>
            <a:pPr marL="457200" lvl="0" indent="-457200"/>
            <a:r>
              <a:rPr lang="en-US" sz="2400" dirty="0" smtClean="0">
                <a:solidFill>
                  <a:prstClr val="black"/>
                </a:solidFill>
              </a:rPr>
              <a:t>Two or more unique target sequences can be amplified </a:t>
            </a:r>
          </a:p>
          <a:p>
            <a:pPr marL="457200" lvl="0" indent="-457200"/>
            <a:r>
              <a:rPr lang="en-US" sz="2400" dirty="0" smtClean="0">
                <a:solidFill>
                  <a:prstClr val="black"/>
                </a:solidFill>
              </a:rPr>
              <a:t>simultaneously. One primer pair is directed at sequences present in </a:t>
            </a:r>
          </a:p>
          <a:p>
            <a:pPr marL="457200" lvl="0" indent="-457200"/>
            <a:r>
              <a:rPr lang="en-US" sz="2400" dirty="0" smtClean="0">
                <a:solidFill>
                  <a:prstClr val="black"/>
                </a:solidFill>
              </a:rPr>
              <a:t>all clinically relevant bacteria (control primer) and the second is </a:t>
            </a:r>
          </a:p>
          <a:p>
            <a:pPr marL="457200" lvl="0" indent="-457200"/>
            <a:r>
              <a:rPr lang="en-US" sz="2400" dirty="0" smtClean="0">
                <a:solidFill>
                  <a:prstClr val="black"/>
                </a:solidFill>
              </a:rPr>
              <a:t>directed at a specific sequence (test primer). This is used to detect </a:t>
            </a:r>
          </a:p>
          <a:p>
            <a:pPr marL="457200" lvl="0" indent="-457200"/>
            <a:r>
              <a:rPr lang="en-US" sz="2400" dirty="0" smtClean="0">
                <a:solidFill>
                  <a:prstClr val="black"/>
                </a:solidFill>
              </a:rPr>
              <a:t>infectious agents where the exact cause is not known.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5632311"/>
          </a:xfrm>
          <a:prstGeom prst="rect">
            <a:avLst/>
          </a:prstGeom>
        </p:spPr>
        <p:txBody>
          <a:bodyPr wrap="square">
            <a:spAutoFit/>
          </a:bodyPr>
          <a:lstStyle/>
          <a:p>
            <a:r>
              <a:rPr lang="en-US" sz="2400" b="1" dirty="0" smtClean="0">
                <a:solidFill>
                  <a:srgbClr val="C00000"/>
                </a:solidFill>
              </a:rPr>
              <a:t>Standardization</a:t>
            </a:r>
            <a:r>
              <a:rPr lang="en-US" sz="2400" dirty="0" smtClean="0">
                <a:solidFill>
                  <a:schemeClr val="bg1"/>
                </a:solidFill>
              </a:rPr>
              <a:t>: </a:t>
            </a:r>
          </a:p>
          <a:p>
            <a:pPr>
              <a:buFont typeface="Arial" pitchFamily="34" charset="0"/>
              <a:buChar char="•"/>
            </a:pPr>
            <a:r>
              <a:rPr lang="en-US" sz="2400" dirty="0" smtClean="0">
                <a:solidFill>
                  <a:schemeClr val="bg1"/>
                </a:solidFill>
              </a:rPr>
              <a:t>   The guinea pig serum should be titrated for complement activity.  </a:t>
            </a:r>
          </a:p>
          <a:p>
            <a:pPr>
              <a:buFont typeface="Arial" pitchFamily="34" charset="0"/>
              <a:buChar char="•"/>
            </a:pPr>
            <a:r>
              <a:rPr lang="en-US" sz="2400" dirty="0" smtClean="0">
                <a:solidFill>
                  <a:schemeClr val="bg1"/>
                </a:solidFill>
              </a:rPr>
              <a:t>   One unit or minimum hemolytic dose (MHD) of complement is </a:t>
            </a:r>
          </a:p>
          <a:p>
            <a:r>
              <a:rPr lang="en-US" sz="2400" dirty="0" smtClean="0">
                <a:solidFill>
                  <a:schemeClr val="bg1"/>
                </a:solidFill>
              </a:rPr>
              <a:t>    defined as the highest dilution of the guinea pig serum that lyses </a:t>
            </a:r>
          </a:p>
          <a:p>
            <a:r>
              <a:rPr lang="en-US" sz="2400" dirty="0" smtClean="0">
                <a:solidFill>
                  <a:schemeClr val="bg1"/>
                </a:solidFill>
              </a:rPr>
              <a:t>    one unit volume of washed sheep erythrocytes in the presence </a:t>
            </a:r>
          </a:p>
          <a:p>
            <a:r>
              <a:rPr lang="en-US" sz="2400" dirty="0" smtClean="0">
                <a:solidFill>
                  <a:schemeClr val="bg1"/>
                </a:solidFill>
              </a:rPr>
              <a:t>    of excess hemolysin (amboceptor) within a fixed time (usually 30 </a:t>
            </a:r>
          </a:p>
          <a:p>
            <a:r>
              <a:rPr lang="en-US" sz="2400" dirty="0" smtClean="0">
                <a:solidFill>
                  <a:schemeClr val="bg1"/>
                </a:solidFill>
              </a:rPr>
              <a:t>    or 60 minutes) at a fixed temperature (57°C). </a:t>
            </a:r>
          </a:p>
          <a:p>
            <a:pPr>
              <a:buFont typeface="Arial" pitchFamily="34" charset="0"/>
              <a:buChar char="•"/>
            </a:pPr>
            <a:r>
              <a:rPr lang="en-US" sz="2400" dirty="0" smtClean="0">
                <a:solidFill>
                  <a:schemeClr val="bg1"/>
                </a:solidFill>
              </a:rPr>
              <a:t>  The amboceptor should be titrated for hemolytic activity. </a:t>
            </a:r>
          </a:p>
          <a:p>
            <a:pPr>
              <a:buFont typeface="Arial" pitchFamily="34" charset="0"/>
              <a:buChar char="•"/>
            </a:pPr>
            <a:r>
              <a:rPr lang="en-US" sz="2400" dirty="0" smtClean="0">
                <a:solidFill>
                  <a:schemeClr val="bg1"/>
                </a:solidFill>
              </a:rPr>
              <a:t>   One MHD of amboceptor is defined as the least amount (or </a:t>
            </a:r>
          </a:p>
          <a:p>
            <a:r>
              <a:rPr lang="en-US" sz="2400" dirty="0" smtClean="0">
                <a:solidFill>
                  <a:schemeClr val="bg1"/>
                </a:solidFill>
              </a:rPr>
              <a:t>    highest dilution) of the inactivated amboceptor that lyses one </a:t>
            </a:r>
          </a:p>
          <a:p>
            <a:r>
              <a:rPr lang="en-US" sz="2400" dirty="0" smtClean="0">
                <a:solidFill>
                  <a:schemeClr val="bg1"/>
                </a:solidFill>
              </a:rPr>
              <a:t>    unit volume of washed sheep erythrocytes in the presence of </a:t>
            </a:r>
          </a:p>
          <a:p>
            <a:r>
              <a:rPr lang="en-US" sz="2400" dirty="0" smtClean="0">
                <a:solidFill>
                  <a:schemeClr val="bg1"/>
                </a:solidFill>
              </a:rPr>
              <a:t>    excess complement within a fixed time (usually 30 or 60 minutes) </a:t>
            </a:r>
          </a:p>
          <a:p>
            <a:r>
              <a:rPr lang="en-US" sz="2400" dirty="0" smtClean="0">
                <a:solidFill>
                  <a:schemeClr val="bg1"/>
                </a:solidFill>
              </a:rPr>
              <a:t>    at a fixed temperature (37°C). </a:t>
            </a:r>
          </a:p>
          <a:p>
            <a:pPr>
              <a:buFont typeface="Arial" pitchFamily="34" charset="0"/>
              <a:buChar char="•"/>
            </a:pPr>
            <a:r>
              <a:rPr lang="en-US" sz="2400" dirty="0" smtClean="0">
                <a:solidFill>
                  <a:schemeClr val="bg1"/>
                </a:solidFill>
              </a:rPr>
              <a:t>   The diluents used for the titrations and for CFT is physiological </a:t>
            </a:r>
          </a:p>
          <a:p>
            <a:r>
              <a:rPr lang="en-US" sz="2400" dirty="0" smtClean="0">
                <a:solidFill>
                  <a:schemeClr val="bg1"/>
                </a:solidFill>
              </a:rPr>
              <a:t>     saline with added calcium and magnesium ions.</a:t>
            </a:r>
            <a:endParaRPr lang="en-US" sz="2400" dirty="0">
              <a:solidFill>
                <a:schemeClr val="bg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304800"/>
            <a:ext cx="8534400" cy="6370975"/>
          </a:xfrm>
          <a:prstGeom prst="rect">
            <a:avLst/>
          </a:prstGeom>
        </p:spPr>
        <p:txBody>
          <a:bodyPr wrap="square">
            <a:spAutoFit/>
          </a:bodyPr>
          <a:lstStyle/>
          <a:p>
            <a:pPr marL="457200" lvl="0" indent="-457200"/>
            <a:r>
              <a:rPr lang="en-US" sz="2400" b="1" dirty="0" smtClean="0">
                <a:solidFill>
                  <a:srgbClr val="C00000"/>
                </a:solidFill>
              </a:rPr>
              <a:t>Nested PCR</a:t>
            </a:r>
            <a:r>
              <a:rPr lang="en-US" sz="2400" dirty="0" smtClean="0">
                <a:solidFill>
                  <a:prstClr val="black"/>
                </a:solidFill>
              </a:rPr>
              <a:t>: This involves the sequential use of two primer sets. </a:t>
            </a:r>
          </a:p>
          <a:p>
            <a:pPr marL="457200" lvl="0" indent="-457200"/>
            <a:r>
              <a:rPr lang="en-US" sz="2400" dirty="0" smtClean="0">
                <a:solidFill>
                  <a:prstClr val="black"/>
                </a:solidFill>
              </a:rPr>
              <a:t>The first set is used for amplification of a target sequence. The </a:t>
            </a:r>
          </a:p>
          <a:p>
            <a:pPr marL="457200" lvl="0" indent="-457200"/>
            <a:r>
              <a:rPr lang="en-US" sz="2400" dirty="0" smtClean="0">
                <a:solidFill>
                  <a:prstClr val="black"/>
                </a:solidFill>
              </a:rPr>
              <a:t>second set of primers are used to amplify a particular region within </a:t>
            </a:r>
          </a:p>
          <a:p>
            <a:pPr marL="457200" lvl="0" indent="-457200"/>
            <a:r>
              <a:rPr lang="en-US" sz="2400" dirty="0" smtClean="0">
                <a:solidFill>
                  <a:prstClr val="black"/>
                </a:solidFill>
              </a:rPr>
              <a:t>the first target sequence. This gives a more specific test result and </a:t>
            </a:r>
          </a:p>
          <a:p>
            <a:pPr marL="457200" lvl="0" indent="-457200"/>
            <a:r>
              <a:rPr lang="en-US" sz="2400" dirty="0" smtClean="0">
                <a:solidFill>
                  <a:prstClr val="black"/>
                </a:solidFill>
              </a:rPr>
              <a:t>is used for specific disease detection. Gene Expert for detecting </a:t>
            </a:r>
          </a:p>
          <a:p>
            <a:pPr marL="457200" lvl="0" indent="-457200"/>
            <a:r>
              <a:rPr lang="en-US" sz="2400" i="1" dirty="0" smtClean="0">
                <a:solidFill>
                  <a:prstClr val="black"/>
                </a:solidFill>
              </a:rPr>
              <a:t>M.tuberculosis</a:t>
            </a:r>
            <a:r>
              <a:rPr lang="en-US" sz="2400" dirty="0" smtClean="0">
                <a:solidFill>
                  <a:prstClr val="black"/>
                </a:solidFill>
              </a:rPr>
              <a:t> and resistance to Rifampin is widely used and has </a:t>
            </a:r>
          </a:p>
          <a:p>
            <a:pPr marL="457200" lvl="0" indent="-457200"/>
            <a:r>
              <a:rPr lang="en-US" sz="2400" dirty="0" smtClean="0">
                <a:solidFill>
                  <a:prstClr val="black"/>
                </a:solidFill>
              </a:rPr>
              <a:t>become a mandated test by the Revised National Tuberculosis </a:t>
            </a:r>
          </a:p>
          <a:p>
            <a:pPr marL="457200" lvl="0" indent="-457200"/>
            <a:r>
              <a:rPr lang="en-US" sz="2400" dirty="0" smtClean="0">
                <a:solidFill>
                  <a:prstClr val="black"/>
                </a:solidFill>
              </a:rPr>
              <a:t>Program (RNTCP) as a diagnostic tool and for monitoring of drug </a:t>
            </a:r>
          </a:p>
          <a:p>
            <a:pPr marL="457200" lvl="0" indent="-457200"/>
            <a:r>
              <a:rPr lang="en-US" sz="2400" dirty="0" smtClean="0">
                <a:solidFill>
                  <a:prstClr val="black"/>
                </a:solidFill>
              </a:rPr>
              <a:t>resistance.</a:t>
            </a:r>
          </a:p>
          <a:p>
            <a:pPr marL="457200" lvl="0" indent="-457200"/>
            <a:r>
              <a:rPr lang="en-US" sz="2400" b="1" dirty="0" smtClean="0">
                <a:solidFill>
                  <a:srgbClr val="C00000"/>
                </a:solidFill>
              </a:rPr>
              <a:t>Quantitative PCR</a:t>
            </a:r>
            <a:r>
              <a:rPr lang="en-US" sz="2400" dirty="0" smtClean="0">
                <a:solidFill>
                  <a:prstClr val="black"/>
                </a:solidFill>
              </a:rPr>
              <a:t>: In addition to detection of the agent, the actual </a:t>
            </a:r>
          </a:p>
          <a:p>
            <a:pPr marL="457200" lvl="0" indent="-457200"/>
            <a:r>
              <a:rPr lang="en-US" sz="2400" dirty="0" smtClean="0">
                <a:solidFill>
                  <a:prstClr val="black"/>
                </a:solidFill>
              </a:rPr>
              <a:t>number of targets in the clinical sample is detected, for example, </a:t>
            </a:r>
          </a:p>
          <a:p>
            <a:pPr marL="457200" lvl="0" indent="-457200"/>
            <a:r>
              <a:rPr lang="en-US" sz="2400" dirty="0" smtClean="0">
                <a:solidFill>
                  <a:prstClr val="black"/>
                </a:solidFill>
              </a:rPr>
              <a:t>detecting viral load in HIV. </a:t>
            </a:r>
          </a:p>
          <a:p>
            <a:pPr marL="457200" lvl="0" indent="-457200"/>
            <a:r>
              <a:rPr lang="en-US" sz="2400" b="1" dirty="0" smtClean="0">
                <a:solidFill>
                  <a:srgbClr val="C00000"/>
                </a:solidFill>
              </a:rPr>
              <a:t>Reverse transcriptase PCR (RT-PCR): </a:t>
            </a:r>
            <a:r>
              <a:rPr lang="en-US" sz="2400" dirty="0" smtClean="0">
                <a:solidFill>
                  <a:prstClr val="black"/>
                </a:solidFill>
              </a:rPr>
              <a:t>Conventional PCR amplifies </a:t>
            </a:r>
          </a:p>
          <a:p>
            <a:pPr marL="457200" lvl="0" indent="-457200"/>
            <a:r>
              <a:rPr lang="en-US" sz="2400" dirty="0" err="1" smtClean="0">
                <a:solidFill>
                  <a:prstClr val="black"/>
                </a:solidFill>
              </a:rPr>
              <a:t>dsDNA</a:t>
            </a:r>
            <a:r>
              <a:rPr lang="en-US" sz="2400" dirty="0" smtClean="0">
                <a:solidFill>
                  <a:prstClr val="black"/>
                </a:solidFill>
              </a:rPr>
              <a:t>, but not RNA. The enzyme reverse transcriptase directs the </a:t>
            </a:r>
          </a:p>
          <a:p>
            <a:pPr marL="457200" lvl="0" indent="-457200"/>
            <a:r>
              <a:rPr lang="en-US" sz="2400" dirty="0" smtClean="0">
                <a:solidFill>
                  <a:prstClr val="black"/>
                </a:solidFill>
              </a:rPr>
              <a:t>synthesis of DNA from the viral RNA template. The DNA thus </a:t>
            </a:r>
          </a:p>
          <a:p>
            <a:pPr marL="457200" lvl="0" indent="-457200"/>
            <a:r>
              <a:rPr lang="en-US" sz="2400" dirty="0" smtClean="0">
                <a:solidFill>
                  <a:prstClr val="black"/>
                </a:solidFill>
              </a:rPr>
              <a:t>obtained is subjected to routine PCR method. This is used to detect </a:t>
            </a:r>
          </a:p>
          <a:p>
            <a:pPr marL="457200" lvl="0" indent="-457200"/>
            <a:r>
              <a:rPr lang="en-US" sz="2400" dirty="0" smtClean="0">
                <a:solidFill>
                  <a:prstClr val="black"/>
                </a:solidFill>
              </a:rPr>
              <a:t>H1N1 virus from nasopharyngeal swab.</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304800"/>
            <a:ext cx="8534400" cy="5632311"/>
          </a:xfrm>
          <a:prstGeom prst="rect">
            <a:avLst/>
          </a:prstGeom>
        </p:spPr>
        <p:txBody>
          <a:bodyPr wrap="square">
            <a:spAutoFit/>
          </a:bodyPr>
          <a:lstStyle/>
          <a:p>
            <a:pPr marL="457200" lvl="0" indent="-457200"/>
            <a:r>
              <a:rPr lang="en-US" sz="2400" b="1" dirty="0" smtClean="0">
                <a:solidFill>
                  <a:srgbClr val="C00000"/>
                </a:solidFill>
              </a:rPr>
              <a:t>Real-time PCR: </a:t>
            </a:r>
            <a:r>
              <a:rPr lang="en-US" sz="2400" dirty="0" smtClean="0">
                <a:solidFill>
                  <a:prstClr val="black"/>
                </a:solidFill>
              </a:rPr>
              <a:t>This combines nucleic acid </a:t>
            </a:r>
            <a:r>
              <a:rPr lang="en-US" sz="2400" dirty="0" err="1" smtClean="0">
                <a:solidFill>
                  <a:prstClr val="black"/>
                </a:solidFill>
              </a:rPr>
              <a:t>ampli</a:t>
            </a:r>
            <a:r>
              <a:rPr lang="en-US" sz="2400" dirty="0" smtClean="0">
                <a:solidFill>
                  <a:prstClr val="black"/>
                </a:solidFill>
              </a:rPr>
              <a:t> </a:t>
            </a:r>
            <a:r>
              <a:rPr lang="en-US" sz="2400" dirty="0" err="1" smtClean="0">
                <a:solidFill>
                  <a:prstClr val="black"/>
                </a:solidFill>
              </a:rPr>
              <a:t>fication</a:t>
            </a:r>
            <a:r>
              <a:rPr lang="en-US" sz="2400" dirty="0" smtClean="0">
                <a:solidFill>
                  <a:prstClr val="black"/>
                </a:solidFill>
              </a:rPr>
              <a:t> with </a:t>
            </a:r>
          </a:p>
          <a:p>
            <a:pPr marL="457200" lvl="0" indent="-457200"/>
            <a:r>
              <a:rPr lang="en-US" sz="2400" dirty="0" smtClean="0">
                <a:solidFill>
                  <a:prstClr val="black"/>
                </a:solidFill>
              </a:rPr>
              <a:t>qualitative or quantitative measurement of the amplified product. </a:t>
            </a:r>
          </a:p>
          <a:p>
            <a:pPr marL="457200" lvl="0" indent="-457200"/>
            <a:r>
              <a:rPr lang="en-US" sz="2400" dirty="0" smtClean="0">
                <a:solidFill>
                  <a:prstClr val="black"/>
                </a:solidFill>
              </a:rPr>
              <a:t>Most molecular detection methods used in clinical microbiology </a:t>
            </a:r>
          </a:p>
          <a:p>
            <a:pPr marL="457200" lvl="0" indent="-457200"/>
            <a:r>
              <a:rPr lang="en-US" sz="2400" dirty="0" smtClean="0">
                <a:solidFill>
                  <a:prstClr val="black"/>
                </a:solidFill>
              </a:rPr>
              <a:t>use this technique. </a:t>
            </a:r>
          </a:p>
          <a:p>
            <a:pPr marL="457200" lvl="0" indent="-457200"/>
            <a:r>
              <a:rPr lang="en-US" sz="2400" b="1" dirty="0" smtClean="0">
                <a:solidFill>
                  <a:srgbClr val="7030A0"/>
                </a:solidFill>
              </a:rPr>
              <a:t>Transcription-mediated amplification (TMA)</a:t>
            </a:r>
          </a:p>
          <a:p>
            <a:pPr marL="457200" lvl="0" indent="-457200"/>
            <a:r>
              <a:rPr lang="en-US" sz="2400" dirty="0" smtClean="0">
                <a:solidFill>
                  <a:prstClr val="black"/>
                </a:solidFill>
              </a:rPr>
              <a:t>This is an isothermal RNA amplification and uses three enzymes: </a:t>
            </a:r>
          </a:p>
          <a:p>
            <a:pPr marL="457200" lvl="0" indent="-457200"/>
            <a:r>
              <a:rPr lang="en-US" sz="2400" dirty="0" smtClean="0">
                <a:solidFill>
                  <a:prstClr val="black"/>
                </a:solidFill>
              </a:rPr>
              <a:t>RNase, DNA-dependent RNA polymerase and reverse transcriptase </a:t>
            </a:r>
          </a:p>
          <a:p>
            <a:pPr marL="457200" lvl="0" indent="-457200"/>
            <a:r>
              <a:rPr lang="en-US" sz="2400" dirty="0" smtClean="0">
                <a:solidFill>
                  <a:prstClr val="black"/>
                </a:solidFill>
              </a:rPr>
              <a:t>enzymes. The RNA target is converted to c DNA using reverse </a:t>
            </a:r>
          </a:p>
          <a:p>
            <a:pPr marL="457200" lvl="0" indent="-457200"/>
            <a:r>
              <a:rPr lang="en-US" sz="2400" dirty="0" smtClean="0">
                <a:solidFill>
                  <a:prstClr val="black"/>
                </a:solidFill>
              </a:rPr>
              <a:t>transcriptase and then RNA copies are synthesized with the help of </a:t>
            </a:r>
          </a:p>
          <a:p>
            <a:pPr marL="457200" lvl="0" indent="-457200"/>
            <a:r>
              <a:rPr lang="en-US" sz="2400" dirty="0" smtClean="0">
                <a:solidFill>
                  <a:prstClr val="black"/>
                </a:solidFill>
              </a:rPr>
              <a:t>RNA polymerase.</a:t>
            </a:r>
          </a:p>
          <a:p>
            <a:pPr marL="457200" lvl="0" indent="-457200"/>
            <a:r>
              <a:rPr lang="en-US" sz="2400" b="1" dirty="0" smtClean="0">
                <a:solidFill>
                  <a:srgbClr val="7030A0"/>
                </a:solidFill>
              </a:rPr>
              <a:t>Nucleic acid sequence-based amplification (NASBA)</a:t>
            </a:r>
          </a:p>
          <a:p>
            <a:pPr marL="457200" lvl="0" indent="-457200"/>
            <a:r>
              <a:rPr lang="en-US" sz="2400" dirty="0" smtClean="0">
                <a:solidFill>
                  <a:prstClr val="black"/>
                </a:solidFill>
              </a:rPr>
              <a:t>This is similar to TMA and is also an isothermal RNA amplification </a:t>
            </a:r>
          </a:p>
          <a:p>
            <a:pPr marL="457200" lvl="0" indent="-457200"/>
            <a:r>
              <a:rPr lang="en-US" sz="2400" dirty="0" smtClean="0">
                <a:solidFill>
                  <a:prstClr val="black"/>
                </a:solidFill>
              </a:rPr>
              <a:t>method. The RNA target is converted to </a:t>
            </a:r>
            <a:r>
              <a:rPr lang="en-US" sz="2400" dirty="0" err="1" smtClean="0">
                <a:solidFill>
                  <a:prstClr val="black"/>
                </a:solidFill>
              </a:rPr>
              <a:t>cDNA</a:t>
            </a:r>
            <a:r>
              <a:rPr lang="en-US" sz="2400" dirty="0" smtClean="0">
                <a:solidFill>
                  <a:prstClr val="black"/>
                </a:solidFill>
              </a:rPr>
              <a:t> using reverse </a:t>
            </a:r>
          </a:p>
          <a:p>
            <a:pPr marL="457200" lvl="0" indent="-457200"/>
            <a:r>
              <a:rPr lang="en-US" sz="2400" dirty="0" smtClean="0">
                <a:solidFill>
                  <a:prstClr val="black"/>
                </a:solidFill>
              </a:rPr>
              <a:t>transcriptase and then RNA cop </a:t>
            </a:r>
            <a:r>
              <a:rPr lang="en-US" sz="2400" dirty="0" err="1" smtClean="0">
                <a:solidFill>
                  <a:prstClr val="black"/>
                </a:solidFill>
              </a:rPr>
              <a:t>ies</a:t>
            </a:r>
            <a:r>
              <a:rPr lang="en-US" sz="2400" dirty="0" smtClean="0">
                <a:solidFill>
                  <a:prstClr val="black"/>
                </a:solidFill>
              </a:rPr>
              <a:t> are </a:t>
            </a:r>
            <a:r>
              <a:rPr lang="en-US" sz="2400" dirty="0" err="1" smtClean="0">
                <a:solidFill>
                  <a:prstClr val="black"/>
                </a:solidFill>
              </a:rPr>
              <a:t>synthesised</a:t>
            </a:r>
            <a:r>
              <a:rPr lang="en-US" sz="2400" dirty="0" smtClean="0">
                <a:solidFill>
                  <a:prstClr val="black"/>
                </a:solidFill>
              </a:rPr>
              <a:t> with the help of </a:t>
            </a:r>
          </a:p>
          <a:p>
            <a:pPr marL="457200" lvl="0" indent="-457200"/>
            <a:r>
              <a:rPr lang="en-US" sz="2400" dirty="0" smtClean="0">
                <a:solidFill>
                  <a:prstClr val="black"/>
                </a:solidFill>
              </a:rPr>
              <a:t>RNA polymerase.</a:t>
            </a:r>
            <a:endParaRPr lang="en-US" dirty="0">
              <a:solidFill>
                <a:prstClr val="white"/>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304800"/>
            <a:ext cx="8534400" cy="4154984"/>
          </a:xfrm>
          <a:prstGeom prst="rect">
            <a:avLst/>
          </a:prstGeom>
        </p:spPr>
        <p:txBody>
          <a:bodyPr wrap="square">
            <a:spAutoFit/>
          </a:bodyPr>
          <a:lstStyle/>
          <a:p>
            <a:r>
              <a:rPr lang="en-US" sz="2400" b="1" dirty="0" smtClean="0">
                <a:solidFill>
                  <a:srgbClr val="C00000"/>
                </a:solidFill>
              </a:rPr>
              <a:t>Ligase chain reaction (LCR)</a:t>
            </a:r>
          </a:p>
          <a:p>
            <a:r>
              <a:rPr lang="en-US" sz="2400" dirty="0" smtClean="0">
                <a:solidFill>
                  <a:schemeClr val="bg1"/>
                </a:solidFill>
              </a:rPr>
              <a:t>This reaction is based on the ligation of two adjacent synthetic oligonucleotide primers, which uniquely hybridize to one of the strands of the target DNA. A second pair of oligonucleotides is designed to hybridize to the complementary DNA, in the same region. When the nucleotides are present, the DNA polymerase and the ligase create a gap between the adjacent primers, which will then be filled with the appropriate nucleotides, leading to ligation of the primers. LCR allows the discrimination of DNA sequences differing in only a single base pair. Hence, it is used to differentiate products.</a:t>
            </a:r>
            <a:endParaRPr lang="en-US" sz="2400" dirty="0">
              <a:solidFill>
                <a:schemeClr val="bg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304800"/>
            <a:ext cx="8534400" cy="6370975"/>
          </a:xfrm>
          <a:prstGeom prst="rect">
            <a:avLst/>
          </a:prstGeom>
        </p:spPr>
        <p:txBody>
          <a:bodyPr wrap="square">
            <a:spAutoFit/>
          </a:bodyPr>
          <a:lstStyle/>
          <a:p>
            <a:r>
              <a:rPr lang="en-US" sz="2400" b="1" dirty="0" smtClean="0">
                <a:solidFill>
                  <a:srgbClr val="7030A0"/>
                </a:solidFill>
              </a:rPr>
              <a:t>SEQUENCING AND ENZYMATIC DIGESTIONOF NUCLEIC ACID</a:t>
            </a:r>
          </a:p>
          <a:p>
            <a:r>
              <a:rPr lang="en-US" sz="2400" b="1" dirty="0" smtClean="0">
                <a:solidFill>
                  <a:srgbClr val="C00000"/>
                </a:solidFill>
              </a:rPr>
              <a:t>Nucleic acid sequencing</a:t>
            </a:r>
            <a:r>
              <a:rPr lang="en-US" sz="2400" dirty="0" smtClean="0">
                <a:solidFill>
                  <a:schemeClr val="bg1"/>
                </a:solidFill>
              </a:rPr>
              <a:t>: This involves methods that determine the exact nucleotide sequence of a gene or gene fragment of an organism. </a:t>
            </a:r>
          </a:p>
          <a:p>
            <a:r>
              <a:rPr lang="en-US" sz="2400" b="1" dirty="0" smtClean="0">
                <a:solidFill>
                  <a:srgbClr val="C00000"/>
                </a:solidFill>
              </a:rPr>
              <a:t>High-density DNA probes</a:t>
            </a:r>
            <a:r>
              <a:rPr lang="en-US" sz="2400" dirty="0" smtClean="0">
                <a:solidFill>
                  <a:schemeClr val="bg1"/>
                </a:solidFill>
              </a:rPr>
              <a:t>: This uses hybridization of a fluorescent-</a:t>
            </a:r>
            <a:r>
              <a:rPr lang="en-US" sz="2400" dirty="0" err="1" smtClean="0">
                <a:solidFill>
                  <a:schemeClr val="bg1"/>
                </a:solidFill>
              </a:rPr>
              <a:t>labelled</a:t>
            </a:r>
            <a:r>
              <a:rPr lang="en-US" sz="2400" dirty="0" smtClean="0">
                <a:solidFill>
                  <a:schemeClr val="bg1"/>
                </a:solidFill>
              </a:rPr>
              <a:t> nucleic acid target to a set of oligonucleotides synthesized on a miniature glass substrate or 'chip'.</a:t>
            </a:r>
          </a:p>
          <a:p>
            <a:r>
              <a:rPr lang="en-US" sz="2400" b="1" dirty="0" smtClean="0">
                <a:solidFill>
                  <a:srgbClr val="7030A0"/>
                </a:solidFill>
              </a:rPr>
              <a:t>Methods of typing isolates </a:t>
            </a:r>
          </a:p>
          <a:p>
            <a:r>
              <a:rPr lang="en-US" sz="2400" b="1" dirty="0" err="1" smtClean="0">
                <a:solidFill>
                  <a:srgbClr val="C00000"/>
                </a:solidFill>
              </a:rPr>
              <a:t>Ribotyping</a:t>
            </a:r>
            <a:r>
              <a:rPr lang="en-US" sz="2400" dirty="0" smtClean="0">
                <a:solidFill>
                  <a:schemeClr val="bg1"/>
                </a:solidFill>
              </a:rPr>
              <a:t>: This involves the enzymatic digestion of chromosomal DNA followed by hybridization using probes that encode ribosomal RNA. </a:t>
            </a:r>
          </a:p>
          <a:p>
            <a:r>
              <a:rPr lang="en-US" sz="2400" b="1" dirty="0" smtClean="0">
                <a:solidFill>
                  <a:srgbClr val="C00000"/>
                </a:solidFill>
              </a:rPr>
              <a:t>Restriction fragment length polymorphism(RFLP): </a:t>
            </a:r>
          </a:p>
          <a:p>
            <a:r>
              <a:rPr lang="en-US" sz="2400" dirty="0" smtClean="0">
                <a:solidFill>
                  <a:schemeClr val="bg1"/>
                </a:solidFill>
              </a:rPr>
              <a:t>Restriction enzyme analysis is the process by which enzyme digestion patterns are analyzed. Restriction patterns are obtained after gel electrophoresis, the differences in restriction patterns of microorganism is known as restriction fragment length polymorphism. </a:t>
            </a:r>
            <a:endParaRPr lang="en-US" sz="2400" dirty="0">
              <a:solidFill>
                <a:schemeClr val="bg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304800"/>
            <a:ext cx="8534400" cy="3046988"/>
          </a:xfrm>
          <a:prstGeom prst="rect">
            <a:avLst/>
          </a:prstGeom>
        </p:spPr>
        <p:txBody>
          <a:bodyPr wrap="square">
            <a:spAutoFit/>
          </a:bodyPr>
          <a:lstStyle/>
          <a:p>
            <a:pPr lvl="0"/>
            <a:r>
              <a:rPr lang="en-US" sz="2400" b="1" dirty="0" smtClean="0">
                <a:solidFill>
                  <a:srgbClr val="C00000"/>
                </a:solidFill>
              </a:rPr>
              <a:t>Pulsed-field gel electrophoresis (PFGE): </a:t>
            </a:r>
          </a:p>
          <a:p>
            <a:pPr lvl="0"/>
            <a:r>
              <a:rPr lang="en-US" sz="2400" dirty="0" smtClean="0">
                <a:solidFill>
                  <a:prstClr val="black"/>
                </a:solidFill>
              </a:rPr>
              <a:t>Specialized electrophoresis devices are used to separate chromo somal fragments obtained by enzymatic digestion of intact bacterial chromosomal DNA. The DNA is then digested using restriction end nuclease enzymes.</a:t>
            </a:r>
          </a:p>
          <a:p>
            <a:pPr lvl="0"/>
            <a:r>
              <a:rPr lang="en-US" sz="2400" dirty="0" smtClean="0">
                <a:solidFill>
                  <a:prstClr val="black"/>
                </a:solidFill>
              </a:rPr>
              <a:t>Use of a pulsed electrical field across the agrose gel subjects the DNA fragment to different voltages from varying angles at different time intervals.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304800" y="304800"/>
            <a:ext cx="8534400" cy="5632311"/>
          </a:xfrm>
          <a:prstGeom prst="rect">
            <a:avLst/>
          </a:prstGeom>
        </p:spPr>
        <p:txBody>
          <a:bodyPr wrap="square">
            <a:spAutoFit/>
          </a:bodyPr>
          <a:lstStyle/>
          <a:p>
            <a:pPr lvl="0"/>
            <a:r>
              <a:rPr lang="en-US" sz="2400" b="1" dirty="0" smtClean="0">
                <a:solidFill>
                  <a:srgbClr val="C00000"/>
                </a:solidFill>
              </a:rPr>
              <a:t>Applications</a:t>
            </a:r>
          </a:p>
          <a:p>
            <a:pPr lvl="0"/>
            <a:r>
              <a:rPr lang="en-US" sz="2400" dirty="0" smtClean="0">
                <a:solidFill>
                  <a:prstClr val="black"/>
                </a:solidFill>
              </a:rPr>
              <a:t>There is increasing application of molecular techniques in diagnostic microbiology.</a:t>
            </a:r>
          </a:p>
          <a:p>
            <a:pPr lvl="0"/>
            <a:r>
              <a:rPr lang="en-US" sz="2400" b="1" dirty="0" smtClean="0">
                <a:solidFill>
                  <a:srgbClr val="C00000"/>
                </a:solidFill>
              </a:rPr>
              <a:t>Diagnosis</a:t>
            </a:r>
          </a:p>
          <a:p>
            <a:pPr lvl="0">
              <a:buFont typeface="Arial" pitchFamily="34" charset="0"/>
              <a:buChar char="•"/>
            </a:pPr>
            <a:r>
              <a:rPr lang="en-US" sz="2400" dirty="0" smtClean="0">
                <a:solidFill>
                  <a:prstClr val="black"/>
                </a:solidFill>
              </a:rPr>
              <a:t>   Detection of infectious agents from clinical specimens, CSF and </a:t>
            </a:r>
          </a:p>
          <a:p>
            <a:pPr lvl="0"/>
            <a:r>
              <a:rPr lang="en-US" sz="2400" dirty="0" smtClean="0">
                <a:solidFill>
                  <a:prstClr val="black"/>
                </a:solidFill>
              </a:rPr>
              <a:t>    body fluids.</a:t>
            </a:r>
          </a:p>
          <a:p>
            <a:pPr lvl="0">
              <a:buFont typeface="Arial" pitchFamily="34" charset="0"/>
              <a:buChar char="•"/>
            </a:pPr>
            <a:r>
              <a:rPr lang="en-US" sz="2400" dirty="0" smtClean="0">
                <a:solidFill>
                  <a:prstClr val="black"/>
                </a:solidFill>
              </a:rPr>
              <a:t>  Identification of bacteria, antimicrobial resistance (tuberculosis).  </a:t>
            </a:r>
          </a:p>
          <a:p>
            <a:pPr lvl="0">
              <a:buFont typeface="Arial" pitchFamily="34" charset="0"/>
              <a:buChar char="•"/>
            </a:pPr>
            <a:r>
              <a:rPr lang="en-US" sz="2400" dirty="0" smtClean="0">
                <a:solidFill>
                  <a:prstClr val="black"/>
                </a:solidFill>
              </a:rPr>
              <a:t>  Diagnosis of infections due to non-cultivable organisms.</a:t>
            </a:r>
          </a:p>
          <a:p>
            <a:pPr lvl="0"/>
            <a:r>
              <a:rPr lang="en-US" sz="2400" b="1" dirty="0" smtClean="0">
                <a:solidFill>
                  <a:srgbClr val="C00000"/>
                </a:solidFill>
              </a:rPr>
              <a:t>Epidemiology and disease detection </a:t>
            </a:r>
          </a:p>
          <a:p>
            <a:pPr lvl="0">
              <a:buFont typeface="Arial" pitchFamily="34" charset="0"/>
              <a:buChar char="•"/>
            </a:pPr>
            <a:r>
              <a:rPr lang="en-US" sz="2400" dirty="0" smtClean="0">
                <a:solidFill>
                  <a:prstClr val="black"/>
                </a:solidFill>
              </a:rPr>
              <a:t>  Typing of isolates for epidemiological purposes and tracing path </a:t>
            </a:r>
          </a:p>
          <a:p>
            <a:pPr lvl="0"/>
            <a:r>
              <a:rPr lang="en-US" sz="2400" dirty="0" smtClean="0">
                <a:solidFill>
                  <a:prstClr val="black"/>
                </a:solidFill>
              </a:rPr>
              <a:t>    of transmission Research. </a:t>
            </a:r>
          </a:p>
          <a:p>
            <a:pPr lvl="0"/>
            <a:r>
              <a:rPr lang="en-US" sz="2400" b="1" dirty="0" smtClean="0">
                <a:solidFill>
                  <a:srgbClr val="C00000"/>
                </a:solidFill>
              </a:rPr>
              <a:t>Research</a:t>
            </a:r>
            <a:endParaRPr lang="en-US" sz="2400" dirty="0" smtClean="0">
              <a:solidFill>
                <a:schemeClr val="bg1"/>
              </a:solidFill>
            </a:endParaRPr>
          </a:p>
          <a:p>
            <a:pPr lvl="0">
              <a:buFont typeface="Arial" pitchFamily="34" charset="0"/>
              <a:buChar char="•"/>
            </a:pPr>
            <a:r>
              <a:rPr lang="en-US" sz="2400" b="1" smtClean="0">
                <a:solidFill>
                  <a:schemeClr val="bg1"/>
                </a:solidFill>
              </a:rPr>
              <a:t>   </a:t>
            </a:r>
            <a:r>
              <a:rPr lang="en-US" sz="2400" b="1" smtClean="0">
                <a:solidFill>
                  <a:srgbClr val="C00000"/>
                </a:solidFill>
              </a:rPr>
              <a:t> </a:t>
            </a:r>
            <a:r>
              <a:rPr lang="en-US" sz="2400" dirty="0" smtClean="0">
                <a:solidFill>
                  <a:schemeClr val="bg1"/>
                </a:solidFill>
              </a:rPr>
              <a:t>Research </a:t>
            </a:r>
            <a:r>
              <a:rPr lang="en-US" sz="2400" dirty="0" smtClean="0">
                <a:solidFill>
                  <a:prstClr val="black"/>
                </a:solidFill>
              </a:rPr>
              <a:t>into understanding genetic makeup of infectious    </a:t>
            </a:r>
          </a:p>
          <a:p>
            <a:pPr lvl="0"/>
            <a:r>
              <a:rPr lang="en-US" sz="2400" dirty="0" smtClean="0">
                <a:solidFill>
                  <a:prstClr val="black"/>
                </a:solidFill>
              </a:rPr>
              <a:t>     agents.</a:t>
            </a:r>
          </a:p>
          <a:p>
            <a:pPr lvl="0">
              <a:buFont typeface="Arial" pitchFamily="34" charset="0"/>
              <a:buChar char="•"/>
            </a:pPr>
            <a:r>
              <a:rPr lang="en-US" sz="2400" dirty="0" smtClean="0">
                <a:solidFill>
                  <a:prstClr val="black"/>
                </a:solidFill>
              </a:rPr>
              <a:t>   Drug discovery and newer diagnostics</a:t>
            </a:r>
            <a:endParaRPr lang="en-US" sz="2400" dirty="0">
              <a:solidFill>
                <a:prstClr val="black"/>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35846"/>
            <a:ext cx="8534400" cy="6001643"/>
          </a:xfrm>
          <a:prstGeom prst="rect">
            <a:avLst/>
          </a:prstGeom>
        </p:spPr>
        <p:txBody>
          <a:bodyPr wrap="square">
            <a:spAutoFit/>
          </a:bodyPr>
          <a:lstStyle/>
          <a:p>
            <a:r>
              <a:rPr lang="en-US" sz="2400" b="1" dirty="0" smtClean="0">
                <a:solidFill>
                  <a:srgbClr val="C00000"/>
                </a:solidFill>
              </a:rPr>
              <a:t>Wasserman reaction: </a:t>
            </a:r>
          </a:p>
          <a:p>
            <a:pPr>
              <a:buFont typeface="Arial" pitchFamily="34" charset="0"/>
              <a:buChar char="•"/>
            </a:pPr>
            <a:r>
              <a:rPr lang="en-US" sz="2400" dirty="0" smtClean="0">
                <a:solidFill>
                  <a:schemeClr val="bg1"/>
                </a:solidFill>
              </a:rPr>
              <a:t>  The classical example of CFT is the Wassermann reaction, </a:t>
            </a:r>
          </a:p>
          <a:p>
            <a:r>
              <a:rPr lang="en-US" sz="2400" dirty="0" smtClean="0">
                <a:solidFill>
                  <a:schemeClr val="bg1"/>
                </a:solidFill>
              </a:rPr>
              <a:t>    formerly the routine method for the </a:t>
            </a:r>
            <a:r>
              <a:rPr lang="en-US" sz="2400" dirty="0" err="1" smtClean="0">
                <a:solidFill>
                  <a:schemeClr val="bg1"/>
                </a:solidFill>
              </a:rPr>
              <a:t>sero</a:t>
            </a:r>
            <a:r>
              <a:rPr lang="en-US" sz="2400" dirty="0" smtClean="0">
                <a:solidFill>
                  <a:schemeClr val="bg1"/>
                </a:solidFill>
              </a:rPr>
              <a:t> diagnosis of </a:t>
            </a:r>
          </a:p>
          <a:p>
            <a:r>
              <a:rPr lang="en-US" sz="2400" dirty="0" smtClean="0">
                <a:solidFill>
                  <a:schemeClr val="bg1"/>
                </a:solidFill>
              </a:rPr>
              <a:t>    syphilis.</a:t>
            </a:r>
          </a:p>
          <a:p>
            <a:r>
              <a:rPr lang="en-US" sz="2400" b="1" dirty="0" smtClean="0">
                <a:solidFill>
                  <a:srgbClr val="7030A0"/>
                </a:solidFill>
              </a:rPr>
              <a:t>Procedure</a:t>
            </a:r>
            <a:r>
              <a:rPr lang="en-US" sz="2400" dirty="0" smtClean="0">
                <a:solidFill>
                  <a:schemeClr val="bg1"/>
                </a:solidFill>
              </a:rPr>
              <a:t>:</a:t>
            </a:r>
          </a:p>
          <a:p>
            <a:pPr marL="457200" indent="-457200">
              <a:buAutoNum type="arabicPeriod"/>
            </a:pPr>
            <a:r>
              <a:rPr lang="en-US" sz="2400" dirty="0" smtClean="0">
                <a:solidFill>
                  <a:schemeClr val="bg1"/>
                </a:solidFill>
              </a:rPr>
              <a:t>The inactivated serum of the patient is incubated at 37  ̊C for </a:t>
            </a:r>
          </a:p>
          <a:p>
            <a:pPr marL="457200" indent="-457200"/>
            <a:r>
              <a:rPr lang="en-US" sz="2400" dirty="0" smtClean="0">
                <a:solidFill>
                  <a:schemeClr val="bg1"/>
                </a:solidFill>
              </a:rPr>
              <a:t>       one hour with the Wassermann antigen and a fixed amount (two units) of guinea pig complement. If the serum contains syphilitic antibody, the complement will be utilized during antigen-anti body interaction. If the serum does not contain the antibody, no antigen-antibody reaction occurs and the complement will therefore be left intact.</a:t>
            </a:r>
          </a:p>
          <a:p>
            <a:pPr marL="457200" indent="-457200">
              <a:buAutoNum type="arabicPeriod" startAt="2"/>
            </a:pPr>
            <a:r>
              <a:rPr lang="en-US" sz="2400" dirty="0" smtClean="0">
                <a:solidFill>
                  <a:schemeClr val="bg1"/>
                </a:solidFill>
              </a:rPr>
              <a:t>Testing for complement in the post-incubation mixture will thus indicate whether the serum had antibodies or not. This consists of adding sensitized cells (sheep erythrocytes coated with + MHD hemolysin), and incubating at 37°C for 30 minutes.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5262979"/>
          </a:xfrm>
          <a:prstGeom prst="rect">
            <a:avLst/>
          </a:prstGeom>
        </p:spPr>
        <p:txBody>
          <a:bodyPr wrap="square">
            <a:spAutoFit/>
          </a:bodyPr>
          <a:lstStyle/>
          <a:p>
            <a:pPr marL="457200" lvl="0" indent="-457200"/>
            <a:r>
              <a:rPr lang="en-US" sz="2400" b="1" dirty="0" smtClean="0">
                <a:solidFill>
                  <a:srgbClr val="C00000"/>
                </a:solidFill>
              </a:rPr>
              <a:t>Interpretation of results </a:t>
            </a:r>
            <a:r>
              <a:rPr lang="en-US" sz="2400" dirty="0" smtClean="0">
                <a:solidFill>
                  <a:prstClr val="black"/>
                </a:solidFill>
              </a:rPr>
              <a:t>:</a:t>
            </a:r>
          </a:p>
          <a:p>
            <a:pPr marL="457200" lvl="0" indent="-457200"/>
            <a:r>
              <a:rPr lang="en-US" sz="2400" dirty="0" smtClean="0">
                <a:solidFill>
                  <a:prstClr val="black"/>
                </a:solidFill>
              </a:rPr>
              <a:t>1.   Lysis of the erythrocytes indicates that the complement was not</a:t>
            </a:r>
          </a:p>
          <a:p>
            <a:pPr marL="457200" lvl="0" indent="-457200"/>
            <a:r>
              <a:rPr lang="en-US" sz="2400" dirty="0" smtClean="0">
                <a:solidFill>
                  <a:prstClr val="black"/>
                </a:solidFill>
              </a:rPr>
              <a:t>       fixed in the first step and therefore, the serum did not have the antibody (Negative CFT). </a:t>
            </a:r>
          </a:p>
          <a:p>
            <a:pPr marL="457200" lvl="0" indent="-457200">
              <a:buAutoNum type="arabicPeriod" startAt="2"/>
            </a:pPr>
            <a:r>
              <a:rPr lang="en-US" sz="2400" dirty="0" smtClean="0">
                <a:solidFill>
                  <a:prstClr val="black"/>
                </a:solidFill>
              </a:rPr>
              <a:t>Absence of erythrocyte lysis indicates that the complement was used up in the first step and, therefore, the serum contained the antibody (Positive CFT). </a:t>
            </a:r>
          </a:p>
          <a:p>
            <a:pPr marL="457200" lvl="0" indent="-457200"/>
            <a:r>
              <a:rPr lang="en-US" sz="2400" dirty="0" smtClean="0">
                <a:solidFill>
                  <a:prstClr val="black"/>
                </a:solidFill>
              </a:rPr>
              <a:t>Appropriate controls should be used, including the following:</a:t>
            </a:r>
          </a:p>
          <a:p>
            <a:pPr marL="457200" lvl="0" indent="-457200"/>
            <a:r>
              <a:rPr lang="en-US" sz="2400" dirty="0" smtClean="0">
                <a:solidFill>
                  <a:prstClr val="black"/>
                </a:solidFill>
              </a:rPr>
              <a:t> 1.   Antigen and serum controls to ensure that they are not anti-complementary.</a:t>
            </a:r>
          </a:p>
          <a:p>
            <a:pPr marL="457200" lvl="0" indent="-457200">
              <a:buAutoNum type="arabicPeriod" startAt="2"/>
            </a:pPr>
            <a:r>
              <a:rPr lang="en-US" sz="2400" dirty="0" smtClean="0">
                <a:solidFill>
                  <a:prstClr val="black"/>
                </a:solidFill>
              </a:rPr>
              <a:t>Complement control to ensure that the desired amount of complement is added </a:t>
            </a:r>
          </a:p>
          <a:p>
            <a:pPr marL="457200" lvl="0" indent="-457200">
              <a:buAutoNum type="arabicPeriod" startAt="2"/>
            </a:pPr>
            <a:r>
              <a:rPr lang="en-US" sz="2400" dirty="0" smtClean="0">
                <a:solidFill>
                  <a:prstClr val="black"/>
                </a:solidFill>
              </a:rPr>
              <a:t>Cell control to observe that sensitized erythrocytes do not undergo lysis in the absence of complement. </a:t>
            </a:r>
            <a:endParaRPr lang="en-US" sz="2400" dirty="0">
              <a:solidFill>
                <a:prstClr val="black"/>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4893647"/>
          </a:xfrm>
          <a:prstGeom prst="rect">
            <a:avLst/>
          </a:prstGeom>
        </p:spPr>
        <p:txBody>
          <a:bodyPr wrap="square">
            <a:spAutoFit/>
          </a:bodyPr>
          <a:lstStyle/>
          <a:p>
            <a:pPr marL="457200" lvl="0" indent="-457200"/>
            <a:r>
              <a:rPr lang="en-US" sz="2400" b="1" dirty="0" smtClean="0">
                <a:solidFill>
                  <a:srgbClr val="C00000"/>
                </a:solidFill>
              </a:rPr>
              <a:t>Indirect complement fixation test</a:t>
            </a:r>
            <a:r>
              <a:rPr lang="en-US" sz="2400" dirty="0" smtClean="0">
                <a:solidFill>
                  <a:prstClr val="black"/>
                </a:solidFill>
              </a:rPr>
              <a:t>: </a:t>
            </a:r>
          </a:p>
          <a:p>
            <a:pPr marL="457200" lvl="0" indent="-457200">
              <a:buFont typeface="Arial" pitchFamily="34" charset="0"/>
              <a:buChar char="•"/>
            </a:pPr>
            <a:r>
              <a:rPr lang="en-US" sz="2400" dirty="0" smtClean="0">
                <a:solidFill>
                  <a:prstClr val="black"/>
                </a:solidFill>
              </a:rPr>
              <a:t>Certain avian (for example, duck, turkey, parrot) and mammalian (for example, horse, cat) sera do not fix guinea pig complement. When such sera are to be tested, the indirect complement fixation test may be employed.</a:t>
            </a:r>
          </a:p>
          <a:p>
            <a:pPr marL="457200" lvl="0" indent="-457200">
              <a:buFont typeface="Arial" pitchFamily="34" charset="0"/>
              <a:buChar char="•"/>
            </a:pPr>
            <a:r>
              <a:rPr lang="en-US" sz="2400" dirty="0" smtClean="0">
                <a:solidFill>
                  <a:prstClr val="black"/>
                </a:solidFill>
              </a:rPr>
              <a:t> Here, the test is set up in duplicate and after the first step, the standard antiserum known to fix the complement is added to one set. </a:t>
            </a:r>
          </a:p>
          <a:p>
            <a:pPr marL="457200" lvl="0" indent="-457200">
              <a:buFont typeface="Arial" pitchFamily="34" charset="0"/>
              <a:buChar char="•"/>
            </a:pPr>
            <a:r>
              <a:rPr lang="en-US" sz="2400" dirty="0" smtClean="0">
                <a:solidFill>
                  <a:prstClr val="black"/>
                </a:solidFill>
              </a:rPr>
              <a:t>If the test serum contained antibody, the antigen would have been used up in the first step and, therefore, the standard antiserum added subsequently would not be able to fix the complement. Therefore, in the indirect test, hemolysis indicates a positive result.</a:t>
            </a:r>
            <a:endParaRPr lang="en-US" sz="2400" dirty="0">
              <a:solidFill>
                <a:prstClr val="black"/>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5632311"/>
          </a:xfrm>
          <a:prstGeom prst="rect">
            <a:avLst/>
          </a:prstGeom>
        </p:spPr>
        <p:txBody>
          <a:bodyPr wrap="square">
            <a:spAutoFit/>
          </a:bodyPr>
          <a:lstStyle/>
          <a:p>
            <a:r>
              <a:rPr lang="en-US" sz="2400" b="1" dirty="0" smtClean="0">
                <a:solidFill>
                  <a:srgbClr val="C00000"/>
                </a:solidFill>
              </a:rPr>
              <a:t>Conglutinating complement absorption test</a:t>
            </a:r>
            <a:r>
              <a:rPr lang="en-US" sz="2400" dirty="0" smtClean="0">
                <a:solidFill>
                  <a:schemeClr val="bg1"/>
                </a:solidFill>
              </a:rPr>
              <a:t>:</a:t>
            </a:r>
          </a:p>
          <a:p>
            <a:pPr>
              <a:buFont typeface="Arial" pitchFamily="34" charset="0"/>
              <a:buChar char="•"/>
            </a:pPr>
            <a:r>
              <a:rPr lang="en-US" sz="2400" dirty="0" smtClean="0">
                <a:solidFill>
                  <a:schemeClr val="bg1"/>
                </a:solidFill>
              </a:rPr>
              <a:t>    For systems which do not fix guinea pig complement, an </a:t>
            </a:r>
          </a:p>
          <a:p>
            <a:r>
              <a:rPr lang="en-US" sz="2400" dirty="0" smtClean="0">
                <a:solidFill>
                  <a:schemeClr val="bg1"/>
                </a:solidFill>
              </a:rPr>
              <a:t>     alternative method is the conglutinating complement </a:t>
            </a:r>
          </a:p>
          <a:p>
            <a:r>
              <a:rPr lang="en-US" sz="2400" dirty="0" smtClean="0">
                <a:solidFill>
                  <a:schemeClr val="bg1"/>
                </a:solidFill>
              </a:rPr>
              <a:t>     absorption test. </a:t>
            </a:r>
          </a:p>
          <a:p>
            <a:pPr>
              <a:buFont typeface="Arial" pitchFamily="34" charset="0"/>
              <a:buChar char="•"/>
            </a:pPr>
            <a:r>
              <a:rPr lang="en-US" sz="2400" dirty="0" smtClean="0">
                <a:solidFill>
                  <a:schemeClr val="bg1"/>
                </a:solidFill>
              </a:rPr>
              <a:t>   This uses horse complement which is non-hemolytic. The </a:t>
            </a:r>
          </a:p>
          <a:p>
            <a:r>
              <a:rPr lang="en-US" sz="2400" dirty="0" smtClean="0">
                <a:solidFill>
                  <a:schemeClr val="bg1"/>
                </a:solidFill>
              </a:rPr>
              <a:t>     indicator system is sensitized sheep erythrocytes mixed with </a:t>
            </a:r>
          </a:p>
          <a:p>
            <a:r>
              <a:rPr lang="en-US" sz="2400" dirty="0" smtClean="0">
                <a:solidFill>
                  <a:schemeClr val="bg1"/>
                </a:solidFill>
              </a:rPr>
              <a:t>     bovine serum. </a:t>
            </a:r>
          </a:p>
          <a:p>
            <a:pPr>
              <a:buFont typeface="Arial" pitchFamily="34" charset="0"/>
              <a:buChar char="•"/>
            </a:pPr>
            <a:r>
              <a:rPr lang="en-US" sz="2400" dirty="0" smtClean="0">
                <a:solidFill>
                  <a:schemeClr val="bg1"/>
                </a:solidFill>
              </a:rPr>
              <a:t>   Bovine serum contains a beta globulin component called </a:t>
            </a:r>
          </a:p>
          <a:p>
            <a:r>
              <a:rPr lang="en-US" sz="2400" dirty="0" smtClean="0">
                <a:solidFill>
                  <a:schemeClr val="bg1"/>
                </a:solidFill>
              </a:rPr>
              <a:t>     conglutinin, which acts as antibody to the complement.    </a:t>
            </a:r>
          </a:p>
          <a:p>
            <a:pPr>
              <a:buFont typeface="Arial" pitchFamily="34" charset="0"/>
              <a:buChar char="•"/>
            </a:pPr>
            <a:r>
              <a:rPr lang="en-US" sz="2400" dirty="0" smtClean="0">
                <a:solidFill>
                  <a:schemeClr val="bg1"/>
                </a:solidFill>
              </a:rPr>
              <a:t>   Therefore, conglutinin causes agglutination of sensitized sheep </a:t>
            </a:r>
          </a:p>
          <a:p>
            <a:r>
              <a:rPr lang="en-US" sz="2400" dirty="0" smtClean="0">
                <a:solidFill>
                  <a:schemeClr val="bg1"/>
                </a:solidFill>
              </a:rPr>
              <a:t>    erythrocytes (conglutination) if they have combined with the </a:t>
            </a:r>
          </a:p>
          <a:p>
            <a:r>
              <a:rPr lang="en-US" sz="2400" dirty="0" smtClean="0">
                <a:solidFill>
                  <a:schemeClr val="bg1"/>
                </a:solidFill>
              </a:rPr>
              <a:t>    complement. </a:t>
            </a:r>
          </a:p>
          <a:p>
            <a:pPr>
              <a:buFont typeface="Arial" pitchFamily="34" charset="0"/>
              <a:buChar char="•"/>
            </a:pPr>
            <a:r>
              <a:rPr lang="en-US" sz="2400" dirty="0" smtClean="0">
                <a:solidFill>
                  <a:schemeClr val="bg1"/>
                </a:solidFill>
              </a:rPr>
              <a:t>   If the horse complement had been used up by the antigen-</a:t>
            </a:r>
          </a:p>
          <a:p>
            <a:r>
              <a:rPr lang="en-US" sz="2400" dirty="0" smtClean="0">
                <a:solidFill>
                  <a:schemeClr val="bg1"/>
                </a:solidFill>
              </a:rPr>
              <a:t>    antibody interaction in the first step, agglutination of </a:t>
            </a:r>
            <a:r>
              <a:rPr lang="en-US" sz="2400" dirty="0" err="1" smtClean="0">
                <a:solidFill>
                  <a:schemeClr val="bg1"/>
                </a:solidFill>
              </a:rPr>
              <a:t>sensitised</a:t>
            </a:r>
            <a:r>
              <a:rPr lang="en-US" sz="2400" dirty="0" smtClean="0">
                <a:solidFill>
                  <a:schemeClr val="bg1"/>
                </a:solidFill>
              </a:rPr>
              <a:t> </a:t>
            </a:r>
          </a:p>
          <a:p>
            <a:r>
              <a:rPr lang="en-US" sz="2400" dirty="0" smtClean="0">
                <a:solidFill>
                  <a:schemeClr val="bg1"/>
                </a:solidFill>
              </a:rPr>
              <a:t>    cells will not occur.</a:t>
            </a:r>
            <a:endParaRPr lang="en-US" sz="24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304800"/>
            <a:ext cx="8534400" cy="4893647"/>
          </a:xfrm>
          <a:prstGeom prst="rect">
            <a:avLst/>
          </a:prstGeom>
        </p:spPr>
        <p:txBody>
          <a:bodyPr wrap="square">
            <a:spAutoFit/>
          </a:bodyPr>
          <a:lstStyle/>
          <a:p>
            <a:r>
              <a:rPr lang="en-US" sz="2400" b="1" dirty="0" smtClean="0">
                <a:solidFill>
                  <a:srgbClr val="C00000"/>
                </a:solidFill>
              </a:rPr>
              <a:t>Other complement-dependent serological tests</a:t>
            </a:r>
            <a:r>
              <a:rPr lang="en-US" sz="2400" dirty="0" smtClean="0">
                <a:solidFill>
                  <a:schemeClr val="bg1"/>
                </a:solidFill>
              </a:rPr>
              <a:t>:</a:t>
            </a:r>
          </a:p>
          <a:p>
            <a:pPr>
              <a:buFont typeface="Arial" pitchFamily="34" charset="0"/>
              <a:buChar char="•"/>
            </a:pPr>
            <a:r>
              <a:rPr lang="en-US" sz="2400" dirty="0" smtClean="0">
                <a:solidFill>
                  <a:schemeClr val="bg1"/>
                </a:solidFill>
              </a:rPr>
              <a:t>  When some bacteria (for example, </a:t>
            </a:r>
            <a:r>
              <a:rPr lang="en-US" sz="2400" i="1" dirty="0" smtClean="0">
                <a:solidFill>
                  <a:schemeClr val="bg1"/>
                </a:solidFill>
              </a:rPr>
              <a:t>Vibrio </a:t>
            </a:r>
            <a:r>
              <a:rPr lang="en-US" sz="2400" i="1" dirty="0" err="1" smtClean="0">
                <a:solidFill>
                  <a:schemeClr val="bg1"/>
                </a:solidFill>
              </a:rPr>
              <a:t>cholerae</a:t>
            </a:r>
            <a:r>
              <a:rPr lang="en-US" sz="2400" i="1" dirty="0" smtClean="0">
                <a:solidFill>
                  <a:schemeClr val="bg1"/>
                </a:solidFill>
              </a:rPr>
              <a:t>, </a:t>
            </a:r>
            <a:r>
              <a:rPr lang="en-US" sz="2400" i="1" dirty="0" err="1" smtClean="0">
                <a:solidFill>
                  <a:schemeClr val="bg1"/>
                </a:solidFill>
              </a:rPr>
              <a:t>Treponema</a:t>
            </a:r>
            <a:r>
              <a:rPr lang="en-US" sz="2400" i="1" dirty="0" smtClean="0">
                <a:solidFill>
                  <a:schemeClr val="bg1"/>
                </a:solidFill>
              </a:rPr>
              <a:t> </a:t>
            </a:r>
          </a:p>
          <a:p>
            <a:r>
              <a:rPr lang="en-US" sz="2400" i="1" dirty="0" smtClean="0">
                <a:solidFill>
                  <a:schemeClr val="bg1"/>
                </a:solidFill>
              </a:rPr>
              <a:t>    pallidum</a:t>
            </a:r>
            <a:r>
              <a:rPr lang="en-US" sz="2400" dirty="0" smtClean="0">
                <a:solidFill>
                  <a:schemeClr val="bg1"/>
                </a:solidFill>
              </a:rPr>
              <a:t>) react with the specific antibody in the presence of  </a:t>
            </a:r>
          </a:p>
          <a:p>
            <a:r>
              <a:rPr lang="en-US" sz="2400" dirty="0" smtClean="0">
                <a:solidFill>
                  <a:schemeClr val="bg1"/>
                </a:solidFill>
              </a:rPr>
              <a:t>   complement and particulate materials such as erythrocytes or </a:t>
            </a:r>
          </a:p>
          <a:p>
            <a:r>
              <a:rPr lang="en-US" sz="2400" dirty="0" smtClean="0">
                <a:solidFill>
                  <a:schemeClr val="bg1"/>
                </a:solidFill>
              </a:rPr>
              <a:t>   platelets, the bacteria are aggregated and adhere to the cells. </a:t>
            </a:r>
          </a:p>
          <a:p>
            <a:r>
              <a:rPr lang="en-US" sz="2400" dirty="0" smtClean="0">
                <a:solidFill>
                  <a:schemeClr val="bg1"/>
                </a:solidFill>
              </a:rPr>
              <a:t>   This is known as immune adherence. </a:t>
            </a:r>
          </a:p>
          <a:p>
            <a:pPr>
              <a:buFont typeface="Arial" pitchFamily="34" charset="0"/>
              <a:buChar char="•"/>
            </a:pPr>
            <a:r>
              <a:rPr lang="en-US" sz="2400" dirty="0" smtClean="0">
                <a:solidFill>
                  <a:schemeClr val="bg1"/>
                </a:solidFill>
              </a:rPr>
              <a:t>  The immobilization test is another complement-dependent </a:t>
            </a:r>
          </a:p>
          <a:p>
            <a:r>
              <a:rPr lang="en-US" sz="2400" dirty="0" smtClean="0">
                <a:solidFill>
                  <a:schemeClr val="bg1"/>
                </a:solidFill>
              </a:rPr>
              <a:t>    reaction. In the </a:t>
            </a:r>
            <a:r>
              <a:rPr lang="en-US" sz="2400" i="1" dirty="0" err="1" smtClean="0">
                <a:solidFill>
                  <a:schemeClr val="bg1"/>
                </a:solidFill>
              </a:rPr>
              <a:t>Treponema</a:t>
            </a:r>
            <a:r>
              <a:rPr lang="en-US" sz="2400" i="1" dirty="0" smtClean="0">
                <a:solidFill>
                  <a:schemeClr val="bg1"/>
                </a:solidFill>
              </a:rPr>
              <a:t> pallidum </a:t>
            </a:r>
            <a:r>
              <a:rPr lang="en-US" sz="2400" dirty="0" smtClean="0">
                <a:solidFill>
                  <a:schemeClr val="bg1"/>
                </a:solidFill>
              </a:rPr>
              <a:t>immobilization test, a highly </a:t>
            </a:r>
          </a:p>
          <a:p>
            <a:r>
              <a:rPr lang="en-US" sz="2400" dirty="0" smtClean="0">
                <a:solidFill>
                  <a:schemeClr val="bg1"/>
                </a:solidFill>
              </a:rPr>
              <a:t>    specific test formerly considered the "gold standard for the </a:t>
            </a:r>
          </a:p>
          <a:p>
            <a:r>
              <a:rPr lang="en-US" sz="2400" dirty="0" smtClean="0">
                <a:solidFill>
                  <a:schemeClr val="bg1"/>
                </a:solidFill>
              </a:rPr>
              <a:t>    serodiagnosis of syphilis, the test serum is mixed with a live </a:t>
            </a:r>
          </a:p>
          <a:p>
            <a:r>
              <a:rPr lang="en-US" sz="2400" dirty="0" smtClean="0">
                <a:solidFill>
                  <a:schemeClr val="bg1"/>
                </a:solidFill>
              </a:rPr>
              <a:t>    motile suspension of </a:t>
            </a:r>
            <a:r>
              <a:rPr lang="en-US" sz="2400" i="1" dirty="0" err="1" smtClean="0">
                <a:solidFill>
                  <a:schemeClr val="bg1"/>
                </a:solidFill>
              </a:rPr>
              <a:t>T.pallidum</a:t>
            </a:r>
            <a:r>
              <a:rPr lang="en-US" sz="2400" dirty="0" smtClean="0">
                <a:solidFill>
                  <a:schemeClr val="bg1"/>
                </a:solidFill>
              </a:rPr>
              <a:t> in the presence of the </a:t>
            </a:r>
          </a:p>
          <a:p>
            <a:r>
              <a:rPr lang="en-US" sz="2400" dirty="0" smtClean="0">
                <a:solidFill>
                  <a:schemeClr val="bg1"/>
                </a:solidFill>
              </a:rPr>
              <a:t>    complement. On incubation, the specific antibody inhibits the </a:t>
            </a:r>
          </a:p>
          <a:p>
            <a:r>
              <a:rPr lang="en-US" sz="2400" dirty="0" smtClean="0">
                <a:solidFill>
                  <a:schemeClr val="bg1"/>
                </a:solidFill>
              </a:rPr>
              <a:t>    motility of treponemes. </a:t>
            </a:r>
          </a:p>
        </p:txBody>
      </p:sp>
    </p:spTree>
  </p:cSld>
  <p:clrMapOvr>
    <a:masterClrMapping/>
  </p:clrMapOvr>
</p:sld>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506</TotalTime>
  <Words>4989</Words>
  <Application>Microsoft Office PowerPoint</Application>
  <PresentationFormat>On-screen Show (4:3)</PresentationFormat>
  <Paragraphs>407</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Theme2</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metro</cp:lastModifiedBy>
  <cp:revision>57</cp:revision>
  <dcterms:created xsi:type="dcterms:W3CDTF">2020-11-04T05:13:21Z</dcterms:created>
  <dcterms:modified xsi:type="dcterms:W3CDTF">2020-12-14T02:55:25Z</dcterms:modified>
</cp:coreProperties>
</file>